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89" r:id="rId6"/>
    <p:sldId id="263" r:id="rId7"/>
    <p:sldId id="261" r:id="rId8"/>
    <p:sldId id="262" r:id="rId9"/>
    <p:sldId id="264" r:id="rId10"/>
    <p:sldId id="270" r:id="rId11"/>
    <p:sldId id="276" r:id="rId12"/>
    <p:sldId id="275" r:id="rId13"/>
    <p:sldId id="274" r:id="rId14"/>
    <p:sldId id="273" r:id="rId15"/>
    <p:sldId id="272" r:id="rId16"/>
    <p:sldId id="271" r:id="rId17"/>
    <p:sldId id="259" r:id="rId18"/>
    <p:sldId id="267" r:id="rId19"/>
    <p:sldId id="277" r:id="rId20"/>
    <p:sldId id="278" r:id="rId21"/>
    <p:sldId id="279" r:id="rId22"/>
    <p:sldId id="280" r:id="rId23"/>
    <p:sldId id="266" r:id="rId24"/>
    <p:sldId id="290" r:id="rId25"/>
    <p:sldId id="269" r:id="rId26"/>
    <p:sldId id="281" r:id="rId27"/>
    <p:sldId id="282" r:id="rId28"/>
    <p:sldId id="283" r:id="rId29"/>
    <p:sldId id="285" r:id="rId30"/>
    <p:sldId id="284" r:id="rId31"/>
    <p:sldId id="287" r:id="rId32"/>
    <p:sldId id="286" r:id="rId33"/>
    <p:sldId id="288" r:id="rId34"/>
    <p:sldId id="265" r:id="rId35"/>
    <p:sldId id="268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FA05-3A97-40E7-B667-1807355FECF8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322D7C-1FC5-46F0-8B6E-51E4A01F36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FA05-3A97-40E7-B667-1807355FECF8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2D7C-1FC5-46F0-8B6E-51E4A01F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FA05-3A97-40E7-B667-1807355FECF8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2D7C-1FC5-46F0-8B6E-51E4A01F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FA05-3A97-40E7-B667-1807355FECF8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2D7C-1FC5-46F0-8B6E-51E4A01F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FA05-3A97-40E7-B667-1807355FECF8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2D7C-1FC5-46F0-8B6E-51E4A01F36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FA05-3A97-40E7-B667-1807355FECF8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2D7C-1FC5-46F0-8B6E-51E4A01F36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FA05-3A97-40E7-B667-1807355FECF8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2D7C-1FC5-46F0-8B6E-51E4A01F36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FA05-3A97-40E7-B667-1807355FECF8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2D7C-1FC5-46F0-8B6E-51E4A01F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FA05-3A97-40E7-B667-1807355FECF8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2D7C-1FC5-46F0-8B6E-51E4A01F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FA05-3A97-40E7-B667-1807355FECF8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2D7C-1FC5-46F0-8B6E-51E4A01F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FA05-3A97-40E7-B667-1807355FECF8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2D7C-1FC5-46F0-8B6E-51E4A01F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577FA05-3A97-40E7-B667-1807355FECF8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322D7C-1FC5-46F0-8B6E-51E4A01F36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4495800"/>
          </a:xfrm>
        </p:spPr>
        <p:txBody>
          <a:bodyPr/>
          <a:lstStyle/>
          <a:p>
            <a:r>
              <a:rPr lang="en-US" sz="3200" b="1" dirty="0">
                <a:effectLst/>
              </a:rPr>
              <a:t>National Platform for Knowledge Triangle in Serbia</a:t>
            </a: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Synergy between education, research and innovation</a:t>
            </a:r>
            <a:endParaRPr lang="en-US" dirty="0"/>
          </a:p>
        </p:txBody>
      </p:sp>
      <p:pic>
        <p:nvPicPr>
          <p:cNvPr id="5" name="Picture 4" descr="3triangles - original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990600"/>
            <a:ext cx="290957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76200"/>
            <a:ext cx="1371601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762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National Platform for Knowledge Triangle in Serbia –KNOWTS </a:t>
            </a:r>
          </a:p>
          <a:p>
            <a:pPr algn="ctr"/>
            <a:r>
              <a:rPr lang="en-US" dirty="0" smtClean="0"/>
              <a:t>158881-TEMPUS-RS-JPHES</a:t>
            </a:r>
          </a:p>
          <a:p>
            <a:endParaRPr lang="en-US" dirty="0"/>
          </a:p>
        </p:txBody>
      </p:sp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-38100"/>
            <a:ext cx="9144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989887" y="838200"/>
            <a:ext cx="1306513" cy="2238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 hoc signo vinces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2.1.2. Population </a:t>
            </a:r>
            <a:r>
              <a:rPr lang="en-US" sz="4800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We give population structure by:</a:t>
            </a:r>
          </a:p>
          <a:p>
            <a:pPr lvl="1"/>
            <a:r>
              <a:rPr lang="en-US" sz="2400" b="1" dirty="0" smtClean="0"/>
              <a:t>large </a:t>
            </a:r>
            <a:r>
              <a:rPr lang="en-US" sz="2400" b="1" dirty="0"/>
              <a:t>age group and </a:t>
            </a:r>
            <a:r>
              <a:rPr lang="en-US" sz="2400" b="1" dirty="0" smtClean="0"/>
              <a:t>sex</a:t>
            </a:r>
          </a:p>
          <a:p>
            <a:pPr lvl="1"/>
            <a:r>
              <a:rPr lang="en-US" sz="2400" b="1" dirty="0"/>
              <a:t>functional age population </a:t>
            </a:r>
            <a:r>
              <a:rPr lang="en-US" sz="2400" b="1" dirty="0" smtClean="0"/>
              <a:t>contingents</a:t>
            </a:r>
          </a:p>
          <a:p>
            <a:pPr lvl="1"/>
            <a:r>
              <a:rPr lang="en-US" sz="2400" b="1" dirty="0" smtClean="0"/>
              <a:t>number </a:t>
            </a:r>
            <a:r>
              <a:rPr lang="en-US" sz="2400" b="1" dirty="0"/>
              <a:t>of </a:t>
            </a:r>
            <a:r>
              <a:rPr lang="en-US" sz="2400" b="1" dirty="0" smtClean="0"/>
              <a:t>employed</a:t>
            </a:r>
          </a:p>
          <a:p>
            <a:pPr lvl="1"/>
            <a:r>
              <a:rPr lang="en-US" sz="2400" b="1" dirty="0" smtClean="0"/>
              <a:t>education </a:t>
            </a:r>
            <a:r>
              <a:rPr lang="en-US" sz="2400" b="1" dirty="0"/>
              <a:t>structure of unemployed </a:t>
            </a:r>
            <a:r>
              <a:rPr lang="en-US" sz="2400" b="1" dirty="0" smtClean="0"/>
              <a:t>persons</a:t>
            </a:r>
          </a:p>
          <a:p>
            <a:pPr lvl="1"/>
            <a:r>
              <a:rPr lang="en-US" sz="2400" b="1" dirty="0" smtClean="0"/>
              <a:t>average </a:t>
            </a:r>
            <a:r>
              <a:rPr lang="en-US" sz="2400" b="1" dirty="0"/>
              <a:t>time spent in </a:t>
            </a:r>
            <a:r>
              <a:rPr lang="en-US" sz="2400" b="1" dirty="0" smtClean="0"/>
              <a:t>different activities for </a:t>
            </a:r>
            <a:r>
              <a:rPr lang="en-US" sz="2400" b="1" dirty="0"/>
              <a:t>the population older than 15 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average </a:t>
            </a:r>
            <a:r>
              <a:rPr lang="en-US" sz="2400" b="1" dirty="0"/>
              <a:t>salaries in various </a:t>
            </a:r>
            <a:r>
              <a:rPr lang="en-US" sz="2400" b="1" dirty="0" smtClean="0"/>
              <a:t>sectors</a:t>
            </a:r>
          </a:p>
          <a:p>
            <a:pPr lvl="1"/>
            <a:endParaRPr lang="en-US" sz="2400" b="1" dirty="0"/>
          </a:p>
          <a:p>
            <a:pPr marL="457200" lvl="1" indent="0">
              <a:buNone/>
            </a:pPr>
            <a:r>
              <a:rPr lang="en-US" sz="2400" b="1" dirty="0"/>
              <a:t>Main source: </a:t>
            </a:r>
            <a:r>
              <a:rPr lang="en-US" sz="2400" dirty="0"/>
              <a:t>Statistical Office of the Republic of </a:t>
            </a:r>
            <a:r>
              <a:rPr lang="en-US" sz="2400" dirty="0" smtClean="0"/>
              <a:t>Serbia </a:t>
            </a:r>
            <a:r>
              <a:rPr lang="en-US" sz="2400" dirty="0" err="1" smtClean="0"/>
              <a:t>YearBook</a:t>
            </a:r>
            <a:r>
              <a:rPr lang="en-US" sz="2400" dirty="0" smtClean="0"/>
              <a:t> 2010/11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27049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triangles - original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2.1.3. Development </a:t>
            </a:r>
            <a:r>
              <a:rPr lang="en-US" sz="2800" dirty="0"/>
              <a:t>Policy – Legislative </a:t>
            </a:r>
            <a:r>
              <a:rPr lang="en-US" sz="2800" dirty="0" smtClean="0"/>
              <a:t>Framework and </a:t>
            </a:r>
            <a:r>
              <a:rPr lang="en-US" sz="2800" dirty="0"/>
              <a:t>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list </a:t>
            </a:r>
            <a:r>
              <a:rPr lang="en-US" b="1" dirty="0"/>
              <a:t>of applicable documents and laws governing technological development, scientific research and innovation </a:t>
            </a:r>
            <a:r>
              <a:rPr lang="en-US" b="1" dirty="0" smtClean="0"/>
              <a:t>activities:</a:t>
            </a:r>
          </a:p>
          <a:p>
            <a:pPr lvl="1"/>
            <a:r>
              <a:rPr lang="en-US" sz="2400" dirty="0" smtClean="0"/>
              <a:t>Research </a:t>
            </a:r>
            <a:r>
              <a:rPr lang="en-US" sz="2400" dirty="0"/>
              <a:t>and Innovation policy related </a:t>
            </a:r>
            <a:r>
              <a:rPr lang="en-US" sz="2400" dirty="0" smtClean="0"/>
              <a:t>documents</a:t>
            </a:r>
          </a:p>
          <a:p>
            <a:pPr lvl="1"/>
            <a:r>
              <a:rPr lang="en-US" sz="2400" dirty="0"/>
              <a:t>Intellectual property related </a:t>
            </a:r>
            <a:r>
              <a:rPr lang="en-US" sz="2400" dirty="0" smtClean="0"/>
              <a:t>laws</a:t>
            </a:r>
          </a:p>
          <a:p>
            <a:pPr lvl="1"/>
            <a:r>
              <a:rPr lang="en-US" sz="2400" dirty="0"/>
              <a:t>Titles and election </a:t>
            </a:r>
            <a:r>
              <a:rPr lang="en-US" sz="2400" dirty="0" smtClean="0"/>
              <a:t>procedures for researchers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36644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effectLst/>
              </a:rPr>
              <a:t>2.1.4. Education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Degree structure</a:t>
            </a:r>
            <a:endParaRPr lang="en-US" dirty="0"/>
          </a:p>
          <a:p>
            <a:r>
              <a:rPr lang="en-US" b="1" dirty="0" smtClean="0"/>
              <a:t>Institutional structure</a:t>
            </a:r>
          </a:p>
          <a:p>
            <a:r>
              <a:rPr lang="en-US" b="1" dirty="0"/>
              <a:t>Higher Education Institutions </a:t>
            </a:r>
            <a:endParaRPr lang="en-US" b="1" dirty="0" smtClean="0"/>
          </a:p>
          <a:p>
            <a:r>
              <a:rPr lang="en-US" b="1" dirty="0"/>
              <a:t>Links between the relevant parties in the QA </a:t>
            </a:r>
            <a:r>
              <a:rPr lang="en-US" b="1" dirty="0" smtClean="0"/>
              <a:t>system</a:t>
            </a:r>
          </a:p>
          <a:p>
            <a:r>
              <a:rPr lang="en-US" b="1" dirty="0"/>
              <a:t>Accreditation in Higher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Accreditation data for HEIs and study </a:t>
            </a:r>
            <a:r>
              <a:rPr lang="en-US" b="1" dirty="0" err="1" smtClean="0"/>
              <a:t>programmes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Source: CAQA Self-evaluation report</a:t>
            </a:r>
          </a:p>
          <a:p>
            <a:r>
              <a:rPr lang="en-US" b="1" dirty="0" smtClean="0"/>
              <a:t>Real </a:t>
            </a:r>
            <a:r>
              <a:rPr lang="en-US" b="1" dirty="0"/>
              <a:t>number of students </a:t>
            </a:r>
            <a:r>
              <a:rPr lang="en-US" b="1" dirty="0" smtClean="0"/>
              <a:t>according to: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/>
              <a:t>the type </a:t>
            </a:r>
            <a:r>
              <a:rPr lang="en-US" b="1" dirty="0" smtClean="0"/>
              <a:t>of studies, financing, field od education</a:t>
            </a:r>
          </a:p>
          <a:p>
            <a:r>
              <a:rPr lang="en-US" b="1" dirty="0" smtClean="0"/>
              <a:t>Analysis of teaching staff numbers</a:t>
            </a:r>
          </a:p>
          <a:p>
            <a:pPr marL="457200" lvl="1" indent="0">
              <a:buNone/>
            </a:pPr>
            <a:r>
              <a:rPr lang="en-US" b="1" dirty="0"/>
              <a:t>Source : Statistical yearbook, Statistical Office of the Republic of Serbia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11156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2.1.5. Research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 smtClean="0"/>
              <a:t>R&amp;D</a:t>
            </a:r>
            <a:r>
              <a:rPr lang="en-US" sz="1800" b="1" dirty="0"/>
              <a:t>: SITUATION </a:t>
            </a:r>
            <a:r>
              <a:rPr lang="en-US" sz="1800" b="1" dirty="0" smtClean="0"/>
              <a:t>ANALYSIS</a:t>
            </a:r>
          </a:p>
          <a:p>
            <a:pPr lvl="1"/>
            <a:r>
              <a:rPr lang="en-US" sz="1800" dirty="0" smtClean="0"/>
              <a:t>The number of research institutions</a:t>
            </a:r>
          </a:p>
          <a:p>
            <a:pPr lvl="1"/>
            <a:r>
              <a:rPr lang="en-US" sz="1800" dirty="0"/>
              <a:t>Number of full time researchers </a:t>
            </a:r>
            <a:endParaRPr lang="en-US" sz="1800" dirty="0" smtClean="0"/>
          </a:p>
          <a:p>
            <a:pPr lvl="1"/>
            <a:r>
              <a:rPr lang="en-US" sz="1800" dirty="0"/>
              <a:t>Number of </a:t>
            </a:r>
            <a:r>
              <a:rPr lang="en-US" sz="1800" dirty="0" smtClean="0"/>
              <a:t>projects</a:t>
            </a:r>
          </a:p>
          <a:p>
            <a:pPr lvl="1"/>
            <a:r>
              <a:rPr lang="en-US" sz="1800" dirty="0" smtClean="0"/>
              <a:t>Distribution of researchers </a:t>
            </a:r>
          </a:p>
          <a:p>
            <a:pPr lvl="1"/>
            <a:r>
              <a:rPr lang="en-US" sz="1800" dirty="0"/>
              <a:t>Total number of PhD programs at state </a:t>
            </a:r>
            <a:r>
              <a:rPr lang="en-US" sz="1800" dirty="0" smtClean="0"/>
              <a:t>universities</a:t>
            </a:r>
          </a:p>
          <a:p>
            <a:pPr lvl="1"/>
            <a:r>
              <a:rPr lang="en-US" sz="1800" dirty="0"/>
              <a:t>Number of PhD students </a:t>
            </a:r>
            <a:endParaRPr lang="en-US" sz="1800" dirty="0" smtClean="0"/>
          </a:p>
          <a:p>
            <a:pPr lvl="1"/>
            <a:r>
              <a:rPr lang="en-US" sz="1800" dirty="0"/>
              <a:t>The number of articles in various research </a:t>
            </a:r>
            <a:r>
              <a:rPr lang="en-US" sz="1800" dirty="0" smtClean="0"/>
              <a:t>disciplines</a:t>
            </a:r>
          </a:p>
          <a:p>
            <a:pPr lvl="1"/>
            <a:r>
              <a:rPr lang="en-US" sz="1800" dirty="0" smtClean="0"/>
              <a:t>Publication index ration</a:t>
            </a:r>
            <a:endParaRPr lang="en-US" sz="1800" dirty="0"/>
          </a:p>
          <a:p>
            <a:r>
              <a:rPr lang="en-US" sz="1800" b="1" dirty="0" smtClean="0"/>
              <a:t>International cooperation</a:t>
            </a:r>
          </a:p>
          <a:p>
            <a:pPr lvl="1"/>
            <a:r>
              <a:rPr lang="en-US" sz="1800" dirty="0" smtClean="0"/>
              <a:t>FP7</a:t>
            </a:r>
          </a:p>
          <a:p>
            <a:pPr lvl="1"/>
            <a:r>
              <a:rPr lang="en-US" sz="1800" dirty="0" smtClean="0"/>
              <a:t>COST</a:t>
            </a:r>
          </a:p>
          <a:p>
            <a:pPr lvl="1"/>
            <a:r>
              <a:rPr lang="en-US" sz="1800" dirty="0" smtClean="0"/>
              <a:t>Eureka</a:t>
            </a:r>
          </a:p>
          <a:p>
            <a:pPr lvl="1"/>
            <a:r>
              <a:rPr lang="en-US" sz="1800" dirty="0"/>
              <a:t>bilateral cooperation </a:t>
            </a:r>
            <a:endParaRPr lang="en-US" sz="1800" dirty="0" smtClean="0"/>
          </a:p>
          <a:p>
            <a:pPr lvl="1"/>
            <a:r>
              <a:rPr lang="en-US" sz="1800" dirty="0" smtClean="0"/>
              <a:t>NATO </a:t>
            </a:r>
            <a:r>
              <a:rPr lang="en-US" sz="1800" dirty="0"/>
              <a:t>Science for Peace and Security </a:t>
            </a:r>
            <a:endParaRPr lang="en-US" sz="1800" dirty="0" smtClean="0"/>
          </a:p>
          <a:p>
            <a:pPr lvl="1"/>
            <a:r>
              <a:rPr lang="en-US" sz="1800" dirty="0"/>
              <a:t>Cooperation </a:t>
            </a:r>
            <a:r>
              <a:rPr lang="en-US" sz="1800" dirty="0" err="1"/>
              <a:t>programme</a:t>
            </a:r>
            <a:r>
              <a:rPr lang="en-US" sz="1800" dirty="0"/>
              <a:t> with the International Atomic Energy Agency </a:t>
            </a:r>
            <a:r>
              <a:rPr lang="en-US" sz="1800" dirty="0" smtClean="0"/>
              <a:t>(IAEA)</a:t>
            </a:r>
          </a:p>
          <a:p>
            <a:pPr lvl="1"/>
            <a:r>
              <a:rPr lang="en-US" sz="1800" dirty="0" smtClean="0"/>
              <a:t>UNESCO</a:t>
            </a:r>
            <a:endParaRPr lang="en-US" sz="1800" dirty="0"/>
          </a:p>
          <a:p>
            <a:r>
              <a:rPr lang="en-US" sz="1800" b="1" dirty="0" smtClean="0"/>
              <a:t>Funding </a:t>
            </a:r>
            <a:r>
              <a:rPr lang="en-US" sz="1800" b="1" dirty="0"/>
              <a:t>of research</a:t>
            </a:r>
          </a:p>
          <a:p>
            <a:r>
              <a:rPr lang="en-US" sz="1800" b="1" dirty="0" smtClean="0"/>
              <a:t>Mobility </a:t>
            </a:r>
            <a:r>
              <a:rPr lang="en-US" sz="1800" b="1" dirty="0"/>
              <a:t>of researchers in Serbia - State of play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24699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effectLst/>
              </a:rPr>
              <a:t>2.1.6. Innovation </a:t>
            </a:r>
            <a:r>
              <a:rPr lang="en-US" sz="4400" dirty="0">
                <a:effectLst/>
              </a:rPr>
              <a:t>system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b="1" dirty="0"/>
              <a:t>Current state of the innovation </a:t>
            </a:r>
            <a:r>
              <a:rPr lang="en-US" b="1" dirty="0" smtClean="0"/>
              <a:t>system</a:t>
            </a:r>
          </a:p>
          <a:p>
            <a:pPr lvl="1"/>
            <a:r>
              <a:rPr lang="en-US" dirty="0"/>
              <a:t>Companies in Serbia by innovation </a:t>
            </a:r>
            <a:r>
              <a:rPr lang="en-US" dirty="0" smtClean="0"/>
              <a:t>activity</a:t>
            </a:r>
          </a:p>
          <a:p>
            <a:pPr lvl="1"/>
            <a:r>
              <a:rPr lang="en-US" dirty="0"/>
              <a:t>Companies by type of innovation and sectors</a:t>
            </a:r>
            <a:endParaRPr lang="en-US" dirty="0" smtClean="0"/>
          </a:p>
          <a:p>
            <a:r>
              <a:rPr lang="en-US" b="1" dirty="0"/>
              <a:t>Structure of the innovation system</a:t>
            </a:r>
            <a:endParaRPr lang="en-US" dirty="0"/>
          </a:p>
          <a:p>
            <a:pPr lvl="1"/>
            <a:r>
              <a:rPr lang="sr-Latn-CS" dirty="0"/>
              <a:t>Key instruments of innovation </a:t>
            </a:r>
            <a:endParaRPr lang="en-US" dirty="0" smtClean="0"/>
          </a:p>
          <a:p>
            <a:pPr lvl="1"/>
            <a:r>
              <a:rPr lang="en-US" dirty="0"/>
              <a:t>Serbian innovative </a:t>
            </a:r>
            <a:r>
              <a:rPr lang="en-US" dirty="0" smtClean="0"/>
              <a:t>activities</a:t>
            </a:r>
          </a:p>
          <a:p>
            <a:r>
              <a:rPr lang="en-US" b="1" dirty="0"/>
              <a:t>Intellectual </a:t>
            </a:r>
            <a:r>
              <a:rPr lang="en-US" b="1" dirty="0" smtClean="0"/>
              <a:t>property</a:t>
            </a:r>
            <a:endParaRPr lang="en-US" dirty="0"/>
          </a:p>
          <a:p>
            <a:pPr lvl="1"/>
            <a:r>
              <a:rPr lang="en-US" dirty="0"/>
              <a:t>Patent activity of research </a:t>
            </a:r>
            <a:r>
              <a:rPr lang="en-US" dirty="0" smtClean="0"/>
              <a:t>institutions</a:t>
            </a:r>
          </a:p>
          <a:p>
            <a:r>
              <a:rPr lang="en-US" b="1" dirty="0"/>
              <a:t>Current initiatives and projects in the innovation system</a:t>
            </a:r>
            <a:endParaRPr lang="en-US" dirty="0"/>
          </a:p>
          <a:p>
            <a:r>
              <a:rPr lang="en-US" b="1" dirty="0"/>
              <a:t>Financial </a:t>
            </a:r>
            <a:r>
              <a:rPr lang="en-US" b="1" dirty="0" smtClean="0"/>
              <a:t>mechanisms (</a:t>
            </a:r>
            <a:r>
              <a:rPr lang="en-US" sz="2000" dirty="0" smtClean="0"/>
              <a:t>with overview of innovation project</a:t>
            </a:r>
            <a:r>
              <a:rPr lang="en-US" b="1" dirty="0" smtClean="0"/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11506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>
                <a:effectLst/>
              </a:rPr>
              <a:t>2.1.7. New </a:t>
            </a:r>
            <a:r>
              <a:rPr lang="en-US" sz="3600" dirty="0">
                <a:effectLst/>
              </a:rPr>
              <a:t>infrastructure investments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b="1" dirty="0"/>
              <a:t>The main sources of financing </a:t>
            </a:r>
            <a:endParaRPr lang="en-US" b="1" dirty="0" smtClean="0"/>
          </a:p>
          <a:p>
            <a:r>
              <a:rPr lang="en-US" b="1" dirty="0" smtClean="0"/>
              <a:t>Types of supported projects </a:t>
            </a:r>
          </a:p>
          <a:p>
            <a:r>
              <a:rPr lang="en-US" b="1" dirty="0"/>
              <a:t>List of infrastructure </a:t>
            </a:r>
            <a:r>
              <a:rPr lang="en-US" b="1" dirty="0" smtClean="0"/>
              <a:t>projects</a:t>
            </a:r>
          </a:p>
          <a:p>
            <a:r>
              <a:rPr lang="en-US" b="1" dirty="0"/>
              <a:t>List of capital equipment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42087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/>
              </a:rPr>
              <a:t>2.1.8. Business </a:t>
            </a:r>
            <a:r>
              <a:rPr lang="en-US" sz="4000" dirty="0">
                <a:effectLst/>
              </a:rPr>
              <a:t>environment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Description of business environment </a:t>
            </a:r>
          </a:p>
          <a:p>
            <a:r>
              <a:rPr lang="en-US" b="1" dirty="0" smtClean="0"/>
              <a:t>Obstacles and problematic factors  for doing business</a:t>
            </a:r>
          </a:p>
          <a:p>
            <a:r>
              <a:rPr lang="en-US" b="1" dirty="0" smtClean="0"/>
              <a:t>Chances and opportunities </a:t>
            </a:r>
          </a:p>
          <a:p>
            <a:pPr marL="0" indent="0">
              <a:buNone/>
            </a:pPr>
            <a:r>
              <a:rPr lang="en-US" b="1" dirty="0" smtClean="0"/>
              <a:t>Sources: </a:t>
            </a:r>
          </a:p>
          <a:p>
            <a:pPr lvl="1"/>
            <a:r>
              <a:rPr lang="en-US" sz="2000" dirty="0" smtClean="0"/>
              <a:t>USAID </a:t>
            </a:r>
            <a:r>
              <a:rPr lang="en-US" sz="2000" dirty="0"/>
              <a:t>- Business Enabling </a:t>
            </a:r>
            <a:r>
              <a:rPr lang="en-US" sz="2000" dirty="0" smtClean="0"/>
              <a:t>Project, </a:t>
            </a:r>
          </a:p>
          <a:p>
            <a:pPr lvl="1"/>
            <a:r>
              <a:rPr lang="en-US" sz="2000" dirty="0" smtClean="0"/>
              <a:t>Assistance </a:t>
            </a:r>
            <a:r>
              <a:rPr lang="en-US" sz="2000" dirty="0"/>
              <a:t>to competitiveness and compatibility with the EU of Serbian SMEs, GIZ ACCESS </a:t>
            </a:r>
            <a:r>
              <a:rPr lang="en-US" sz="2000" dirty="0" smtClean="0"/>
              <a:t>project</a:t>
            </a:r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15553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effectLst/>
              </a:rPr>
              <a:t>2.2. External </a:t>
            </a:r>
            <a:r>
              <a:rPr lang="en-US" sz="4400" dirty="0">
                <a:effectLst/>
              </a:rPr>
              <a:t>factors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Globalization</a:t>
            </a:r>
          </a:p>
          <a:p>
            <a:r>
              <a:rPr lang="en-US" b="1" dirty="0"/>
              <a:t>New technologies and </a:t>
            </a:r>
            <a:r>
              <a:rPr lang="en-US" b="1" dirty="0" smtClean="0"/>
              <a:t>innovation</a:t>
            </a:r>
          </a:p>
          <a:p>
            <a:pPr lvl="1"/>
            <a:r>
              <a:rPr lang="en-US" sz="2000" b="1" dirty="0"/>
              <a:t>concepts, strategies, and paradigms of changing innovation </a:t>
            </a:r>
            <a:r>
              <a:rPr lang="en-US" sz="2000" b="1" dirty="0" smtClean="0"/>
              <a:t>patterns </a:t>
            </a:r>
            <a:r>
              <a:rPr lang="en-US" sz="2000" dirty="0" smtClean="0"/>
              <a:t>(</a:t>
            </a:r>
            <a:r>
              <a:rPr lang="en-US" sz="1800" dirty="0"/>
              <a:t>Innovation </a:t>
            </a:r>
            <a:r>
              <a:rPr lang="en-US" sz="1800" dirty="0" smtClean="0"/>
              <a:t>Union, </a:t>
            </a:r>
            <a:r>
              <a:rPr lang="en-US" sz="1800" dirty="0"/>
              <a:t>Open </a:t>
            </a:r>
            <a:r>
              <a:rPr lang="en-US" sz="1800" dirty="0" smtClean="0"/>
              <a:t>Innovation, </a:t>
            </a:r>
            <a:r>
              <a:rPr lang="en-US" sz="1800" dirty="0"/>
              <a:t>Demand side </a:t>
            </a:r>
            <a:r>
              <a:rPr lang="en-US" sz="1800" dirty="0" smtClean="0"/>
              <a:t>innovation, </a:t>
            </a:r>
            <a:r>
              <a:rPr lang="en-US" sz="1800" dirty="0"/>
              <a:t>User </a:t>
            </a:r>
            <a:r>
              <a:rPr lang="en-US" sz="1800" dirty="0" smtClean="0"/>
              <a:t>Innovation, </a:t>
            </a:r>
            <a:r>
              <a:rPr lang="en-US" sz="1800" dirty="0"/>
              <a:t>Innovation </a:t>
            </a:r>
            <a:r>
              <a:rPr lang="en-US" sz="1800" dirty="0" smtClean="0"/>
              <a:t>communities, </a:t>
            </a:r>
            <a:r>
              <a:rPr lang="en-US" sz="1800" dirty="0"/>
              <a:t>Commons-based </a:t>
            </a:r>
            <a:r>
              <a:rPr lang="en-US" sz="1800" dirty="0" smtClean="0"/>
              <a:t>Peer-Production, Crowdsourcing, </a:t>
            </a:r>
            <a:r>
              <a:rPr lang="en-US" sz="1800" dirty="0"/>
              <a:t>Personal </a:t>
            </a:r>
            <a:r>
              <a:rPr lang="en-US" sz="1800" dirty="0" smtClean="0"/>
              <a:t>Fabrication, </a:t>
            </a:r>
            <a:r>
              <a:rPr lang="en-US" sz="1800" dirty="0"/>
              <a:t>Soft Innovation and Design </a:t>
            </a:r>
            <a:r>
              <a:rPr lang="en-US" sz="1800" dirty="0" smtClean="0"/>
              <a:t>Innovation, </a:t>
            </a:r>
            <a:r>
              <a:rPr lang="en-US" sz="1800" dirty="0"/>
              <a:t>Eco-Innovation </a:t>
            </a:r>
            <a:r>
              <a:rPr lang="en-US" sz="1800" dirty="0" smtClean="0"/>
              <a:t>Models, </a:t>
            </a:r>
            <a:r>
              <a:rPr lang="en-US" sz="1800" dirty="0"/>
              <a:t>Innovation in </a:t>
            </a:r>
            <a:r>
              <a:rPr lang="en-US" sz="1800" dirty="0" smtClean="0"/>
              <a:t>Services, </a:t>
            </a:r>
            <a:r>
              <a:rPr lang="en-US" sz="1800" dirty="0"/>
              <a:t>Innovation in the Public </a:t>
            </a:r>
            <a:r>
              <a:rPr lang="en-US" sz="1800" dirty="0" smtClean="0"/>
              <a:t>Sector, </a:t>
            </a:r>
            <a:r>
              <a:rPr lang="en-US" sz="1800" dirty="0"/>
              <a:t>Social </a:t>
            </a:r>
            <a:r>
              <a:rPr lang="en-US" sz="1800" dirty="0" smtClean="0"/>
              <a:t>Innovation, </a:t>
            </a:r>
            <a:r>
              <a:rPr lang="en-US" sz="1800" dirty="0"/>
              <a:t>Regional </a:t>
            </a:r>
            <a:r>
              <a:rPr lang="en-US" sz="1800" dirty="0" smtClean="0"/>
              <a:t>Innovation</a:t>
            </a:r>
            <a:r>
              <a:rPr lang="en-US" sz="2000" dirty="0" smtClean="0"/>
              <a:t>)</a:t>
            </a:r>
            <a:endParaRPr lang="en-US" sz="2000" b="1" dirty="0" smtClean="0"/>
          </a:p>
          <a:p>
            <a:r>
              <a:rPr lang="en-US" b="1" dirty="0"/>
              <a:t>New Economy (service/knowledge economy)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3982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3. 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Sustainable </a:t>
            </a:r>
            <a:r>
              <a:rPr lang="en-US" b="1" dirty="0" smtClean="0"/>
              <a:t>development</a:t>
            </a:r>
          </a:p>
          <a:p>
            <a:r>
              <a:rPr lang="en-US" b="1" dirty="0"/>
              <a:t>Fostering university – business </a:t>
            </a:r>
            <a:r>
              <a:rPr lang="en-US" b="1" dirty="0" smtClean="0"/>
              <a:t>cooperation</a:t>
            </a:r>
          </a:p>
          <a:p>
            <a:r>
              <a:rPr lang="en-US" b="1" dirty="0"/>
              <a:t>Recognizing  central  position  for  education,  research  and  innovation  in  Serbian </a:t>
            </a:r>
            <a:r>
              <a:rPr lang="en-US" b="1" dirty="0" smtClean="0"/>
              <a:t>society</a:t>
            </a:r>
          </a:p>
          <a:p>
            <a:r>
              <a:rPr lang="en-US" b="1" dirty="0"/>
              <a:t>Harmonization with EU strategic goals and regional strategies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5459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3. 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Fostering </a:t>
            </a:r>
            <a:r>
              <a:rPr lang="en-US" b="1" dirty="0"/>
              <a:t>university – business </a:t>
            </a:r>
            <a:r>
              <a:rPr lang="en-US" b="1" dirty="0" smtClean="0"/>
              <a:t>cooperation</a:t>
            </a:r>
          </a:p>
          <a:p>
            <a:pPr lvl="1"/>
            <a:r>
              <a:rPr lang="en-US" sz="2000" b="1" dirty="0"/>
              <a:t>increasing overall level of demand by business for research, </a:t>
            </a:r>
          </a:p>
          <a:p>
            <a:pPr lvl="1"/>
            <a:r>
              <a:rPr lang="en-US" sz="2000" b="1" dirty="0"/>
              <a:t>supporting communication in knowledge transfer, </a:t>
            </a:r>
          </a:p>
          <a:p>
            <a:pPr lvl="1"/>
            <a:r>
              <a:rPr lang="en-US" sz="2000" b="1" dirty="0"/>
              <a:t>providing trained and motivated staff for technology transfer offices, </a:t>
            </a:r>
          </a:p>
          <a:p>
            <a:pPr lvl="1"/>
            <a:r>
              <a:rPr lang="en-US" sz="2000" b="1" dirty="0"/>
              <a:t>involving more flexibility in distributing  IP rights between universities and business, </a:t>
            </a:r>
          </a:p>
          <a:p>
            <a:pPr lvl="1"/>
            <a:r>
              <a:rPr lang="en-US" sz="2000" b="1" dirty="0"/>
              <a:t>development of </a:t>
            </a:r>
            <a:r>
              <a:rPr lang="en-GB" sz="2000" b="1" dirty="0"/>
              <a:t>shared services in technology transfer on a regional basis, </a:t>
            </a:r>
            <a:endParaRPr lang="en-US" sz="2000" b="1" dirty="0"/>
          </a:p>
          <a:p>
            <a:pPr lvl="1"/>
            <a:r>
              <a:rPr lang="en-GB" sz="2000" b="1" dirty="0"/>
              <a:t>development of internship programs, </a:t>
            </a:r>
            <a:endParaRPr lang="en-US" sz="2000" b="1" dirty="0"/>
          </a:p>
          <a:p>
            <a:pPr lvl="1"/>
            <a:r>
              <a:rPr lang="en-GB" sz="2000" b="1" dirty="0"/>
              <a:t>development of lifelong learning programs,</a:t>
            </a:r>
            <a:endParaRPr lang="en-US" sz="2000" b="1" dirty="0"/>
          </a:p>
          <a:p>
            <a:pPr lvl="1"/>
            <a:r>
              <a:rPr lang="en-GB" sz="2000" b="1" dirty="0"/>
              <a:t>providing proper funding of </a:t>
            </a:r>
            <a:r>
              <a:rPr lang="en-US" sz="2000" b="1" dirty="0"/>
              <a:t>university research and public-private partnership, and </a:t>
            </a:r>
          </a:p>
          <a:p>
            <a:pPr lvl="1"/>
            <a:r>
              <a:rPr lang="en-US" sz="2000" b="1" dirty="0"/>
              <a:t>encouraging contract research, collaborative research and consultancy.</a:t>
            </a:r>
          </a:p>
          <a:p>
            <a:pPr lvl="1"/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6887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to discuss issues of the knowledge </a:t>
            </a:r>
            <a:r>
              <a:rPr lang="en-US" b="1" dirty="0" smtClean="0"/>
              <a:t>triangle</a:t>
            </a:r>
          </a:p>
          <a:p>
            <a:pPr algn="just"/>
            <a:r>
              <a:rPr lang="en-US" b="1" dirty="0"/>
              <a:t>t</a:t>
            </a:r>
            <a:r>
              <a:rPr lang="en-US" b="1" dirty="0" smtClean="0"/>
              <a:t>o set </a:t>
            </a:r>
            <a:r>
              <a:rPr lang="en-US" b="1" dirty="0"/>
              <a:t>strategic objectives related to the sustainable development</a:t>
            </a:r>
          </a:p>
          <a:p>
            <a:pPr algn="just"/>
            <a:r>
              <a:rPr lang="en-US" b="1" dirty="0" smtClean="0"/>
              <a:t>to </a:t>
            </a:r>
            <a:r>
              <a:rPr lang="en-US" b="1" dirty="0"/>
              <a:t>demonstrate development opportunities that rely on education, research and </a:t>
            </a:r>
            <a:r>
              <a:rPr lang="en-US" b="1" dirty="0" smtClean="0"/>
              <a:t>innovation</a:t>
            </a:r>
          </a:p>
          <a:p>
            <a:pPr algn="just"/>
            <a:r>
              <a:rPr lang="en-US" b="1" dirty="0" smtClean="0"/>
              <a:t>to offer recommendations  for synergy between policies in education, research and innovation </a:t>
            </a:r>
            <a:r>
              <a:rPr lang="en-US" b="1" dirty="0"/>
              <a:t>to academic community, business and government authorities in the Republic of Serbia</a:t>
            </a:r>
          </a:p>
          <a:p>
            <a:pPr algn="just"/>
            <a:endParaRPr lang="en-US" b="1" dirty="0" smtClean="0"/>
          </a:p>
          <a:p>
            <a:pPr algn="just"/>
            <a:endParaRPr lang="en-US" b="1" dirty="0" smtClean="0"/>
          </a:p>
          <a:p>
            <a:pPr algn="just"/>
            <a:endParaRPr lang="en-US" b="1" dirty="0" smtClean="0"/>
          </a:p>
          <a:p>
            <a:pPr algn="just"/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8" name="Picture 7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3075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3. 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Recognizing  </a:t>
            </a:r>
            <a:r>
              <a:rPr lang="en-US" b="1" dirty="0"/>
              <a:t>central  position  for  education,  research  and  innovation  in  Serbian </a:t>
            </a:r>
            <a:r>
              <a:rPr lang="en-US" b="1" dirty="0" smtClean="0"/>
              <a:t>society</a:t>
            </a:r>
          </a:p>
          <a:p>
            <a:pPr lvl="1"/>
            <a:r>
              <a:rPr lang="en-US" sz="2000" b="1" dirty="0" smtClean="0"/>
              <a:t>Close </a:t>
            </a:r>
            <a:r>
              <a:rPr lang="en-US" sz="2000" b="1" dirty="0"/>
              <a:t>interaction between research and training activities in </a:t>
            </a:r>
            <a:r>
              <a:rPr lang="en-US" sz="2000" b="1" dirty="0" smtClean="0"/>
              <a:t>universities</a:t>
            </a:r>
          </a:p>
          <a:p>
            <a:pPr lvl="1"/>
            <a:r>
              <a:rPr lang="en-US" sz="2000" b="1" dirty="0" smtClean="0"/>
              <a:t>Modern – excellent Universities</a:t>
            </a:r>
          </a:p>
          <a:p>
            <a:pPr lvl="1"/>
            <a:r>
              <a:rPr lang="en-US" sz="2000" b="1" dirty="0" smtClean="0"/>
              <a:t>Concentration and specialization for excellence </a:t>
            </a:r>
            <a:endParaRPr lang="en-GB" sz="2000" b="1" dirty="0" smtClean="0"/>
          </a:p>
          <a:p>
            <a:pPr lvl="1"/>
            <a:r>
              <a:rPr lang="en-GB" sz="2000" b="1" dirty="0" smtClean="0"/>
              <a:t>Incentives </a:t>
            </a:r>
            <a:r>
              <a:rPr lang="en-GB" sz="2000" b="1" dirty="0"/>
              <a:t>for structured university partnerships with the business community</a:t>
            </a:r>
            <a:endParaRPr lang="en-GB" sz="2000" b="1" dirty="0" smtClean="0"/>
          </a:p>
          <a:p>
            <a:pPr lvl="1"/>
            <a:r>
              <a:rPr lang="en-GB" sz="2000" b="1" dirty="0" smtClean="0"/>
              <a:t>Providing </a:t>
            </a:r>
            <a:r>
              <a:rPr lang="en-GB" sz="2000" b="1" dirty="0"/>
              <a:t>the right mix of skills and competencies for the labour market</a:t>
            </a:r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32365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3. 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Harmonization </a:t>
            </a:r>
            <a:r>
              <a:rPr lang="en-US" b="1" dirty="0"/>
              <a:t>with EU strategic goals and regional </a:t>
            </a:r>
            <a:r>
              <a:rPr lang="en-US" b="1" dirty="0" smtClean="0"/>
              <a:t>strategies</a:t>
            </a:r>
          </a:p>
          <a:p>
            <a:pPr lvl="1"/>
            <a:r>
              <a:rPr lang="en-GB" sz="2000" b="1" dirty="0"/>
              <a:t>mechanisms by which universities contribute to regional development</a:t>
            </a:r>
          </a:p>
          <a:p>
            <a:pPr lvl="1"/>
            <a:r>
              <a:rPr lang="en-GB" sz="2000" b="1" dirty="0"/>
              <a:t>Important role of Universities in regional development</a:t>
            </a:r>
          </a:p>
          <a:p>
            <a:pPr lvl="1"/>
            <a:r>
              <a:rPr lang="en-GB" sz="2000" b="1" dirty="0" smtClean="0">
                <a:solidFill>
                  <a:srgbClr val="0070C0"/>
                </a:solidFill>
              </a:rPr>
              <a:t>Europe 2020 </a:t>
            </a:r>
            <a:r>
              <a:rPr lang="en-GB" dirty="0" smtClean="0"/>
              <a:t>- key </a:t>
            </a:r>
            <a:r>
              <a:rPr lang="en-GB" dirty="0"/>
              <a:t>role of innovation in contributing to smart, sustainable and inclusive growth</a:t>
            </a:r>
            <a:endParaRPr lang="en-GB" b="1" dirty="0" smtClean="0"/>
          </a:p>
          <a:p>
            <a:pPr lvl="1"/>
            <a:r>
              <a:rPr lang="en-US" sz="2000" b="1" dirty="0" smtClean="0">
                <a:solidFill>
                  <a:srgbClr val="0070C0"/>
                </a:solidFill>
              </a:rPr>
              <a:t>SEE 2020  </a:t>
            </a:r>
            <a:r>
              <a:rPr lang="en-US" dirty="0" smtClean="0"/>
              <a:t>- regional headline targets:</a:t>
            </a:r>
          </a:p>
          <a:p>
            <a:pPr lvl="2"/>
            <a:r>
              <a:rPr lang="en-GB" dirty="0"/>
              <a:t>Integrated growth </a:t>
            </a:r>
            <a:endParaRPr lang="en-GB" dirty="0" smtClean="0"/>
          </a:p>
          <a:p>
            <a:pPr lvl="2"/>
            <a:r>
              <a:rPr lang="en-GB" dirty="0"/>
              <a:t>Smart growth </a:t>
            </a:r>
            <a:endParaRPr lang="en-GB" dirty="0" smtClean="0"/>
          </a:p>
          <a:p>
            <a:pPr lvl="2"/>
            <a:r>
              <a:rPr lang="en-GB" dirty="0"/>
              <a:t>Sustainable growth </a:t>
            </a:r>
            <a:endParaRPr lang="en-GB" dirty="0" smtClean="0"/>
          </a:p>
          <a:p>
            <a:pPr lvl="2"/>
            <a:r>
              <a:rPr lang="en-GB" dirty="0"/>
              <a:t>Inclusive growth </a:t>
            </a:r>
            <a:endParaRPr lang="en-GB" dirty="0" smtClean="0"/>
          </a:p>
          <a:p>
            <a:pPr lvl="2"/>
            <a:r>
              <a:rPr lang="en-GB" dirty="0"/>
              <a:t>Governance for growth </a:t>
            </a:r>
            <a:endParaRPr lang="en-GB" dirty="0" smtClean="0"/>
          </a:p>
          <a:p>
            <a:pPr lvl="1"/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42840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3. 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Harmonization </a:t>
            </a:r>
            <a:r>
              <a:rPr lang="en-US" b="1" dirty="0"/>
              <a:t>with EU strategic goals and regional </a:t>
            </a:r>
            <a:r>
              <a:rPr lang="en-US" b="1" dirty="0" smtClean="0"/>
              <a:t>strategies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Regional R&amp;D Strategy for Innovation in the Western </a:t>
            </a:r>
            <a:r>
              <a:rPr lang="en-US" sz="2000" b="1" dirty="0" smtClean="0">
                <a:solidFill>
                  <a:srgbClr val="0070C0"/>
                </a:solidFill>
              </a:rPr>
              <a:t>Balkans – main initiatives: </a:t>
            </a:r>
          </a:p>
          <a:p>
            <a:pPr lvl="2"/>
            <a:r>
              <a:rPr lang="en-US" sz="2000" b="1" dirty="0"/>
              <a:t>Research Excellence </a:t>
            </a:r>
            <a:r>
              <a:rPr lang="en-US" sz="2000" b="1" dirty="0" smtClean="0"/>
              <a:t>Fund</a:t>
            </a:r>
          </a:p>
          <a:p>
            <a:pPr lvl="2"/>
            <a:r>
              <a:rPr lang="en-US" sz="2000" b="1" dirty="0"/>
              <a:t>Centers of Excellence </a:t>
            </a:r>
            <a:r>
              <a:rPr lang="en-US" sz="2000" b="1" dirty="0" smtClean="0"/>
              <a:t>Program</a:t>
            </a:r>
          </a:p>
          <a:p>
            <a:pPr lvl="2"/>
            <a:r>
              <a:rPr lang="en-US" sz="2000" b="1" dirty="0"/>
              <a:t>Technology Transfer </a:t>
            </a:r>
            <a:r>
              <a:rPr lang="en-US" sz="2000" b="1" dirty="0" smtClean="0"/>
              <a:t>Facility (NTO - TTO)</a:t>
            </a:r>
          </a:p>
          <a:p>
            <a:pPr lvl="2"/>
            <a:r>
              <a:rPr lang="en-US" sz="2000" b="1" dirty="0"/>
              <a:t>Innovation </a:t>
            </a:r>
            <a:r>
              <a:rPr lang="en-US" sz="2000" b="1" dirty="0" smtClean="0"/>
              <a:t>Facility</a:t>
            </a:r>
          </a:p>
          <a:p>
            <a:pPr lvl="2"/>
            <a:r>
              <a:rPr lang="en-US" sz="2000" b="1" dirty="0"/>
              <a:t>Implementing Body</a:t>
            </a:r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28265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4.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recommendations are oriented towards the fulfilment of the following objectives which were set by both EU and Serbian documents:</a:t>
            </a:r>
            <a:endParaRPr lang="en-US" b="1" dirty="0"/>
          </a:p>
          <a:p>
            <a:pPr lvl="1"/>
            <a:r>
              <a:rPr lang="en-GB" sz="2000" b="1" dirty="0"/>
              <a:t>Address major economic and societal challenges Serbia and Europe faces and contribute to the delivery of the Europe 2020 Agenda. </a:t>
            </a:r>
            <a:endParaRPr lang="en-US" sz="2000" b="1" dirty="0"/>
          </a:p>
          <a:p>
            <a:pPr lvl="1"/>
            <a:r>
              <a:rPr lang="en-GB" sz="2000" b="1" dirty="0"/>
              <a:t>Align and co-ordinate with relevant Serbian and EU policies as well as with the existing initiatives under Horizon 2020 and Erasmus for All. </a:t>
            </a:r>
            <a:endParaRPr lang="en-US" sz="2000" b="1" dirty="0"/>
          </a:p>
          <a:p>
            <a:pPr lvl="1"/>
            <a:r>
              <a:rPr lang="en-GB" sz="2000" b="1" dirty="0"/>
              <a:t>Be able to mobilize investment and long-term commitment from the business sector; have an existing market for its products or be able to create new ones.</a:t>
            </a:r>
            <a:endParaRPr lang="en-US" sz="2000" b="1" dirty="0"/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23974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4. 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000" b="1" dirty="0" smtClean="0"/>
              <a:t>Create sustainable and systemic impact, measured in terms of new educated entrepreneurial people, new technologies and new business. </a:t>
            </a:r>
            <a:endParaRPr lang="en-US" sz="2000" b="1" dirty="0" smtClean="0"/>
          </a:p>
          <a:p>
            <a:pPr lvl="1"/>
            <a:r>
              <a:rPr lang="en-GB" sz="2000" b="1" dirty="0" smtClean="0"/>
              <a:t>Bring together a critical mass of research, education and innovation stakeholders, which would otherwise not unite.</a:t>
            </a:r>
            <a:endParaRPr lang="en-US" sz="2000" b="1" dirty="0" smtClean="0"/>
          </a:p>
          <a:p>
            <a:pPr lvl="1"/>
            <a:r>
              <a:rPr lang="en-GB" sz="2000" b="1" dirty="0" smtClean="0"/>
              <a:t>Require trans-disciplinary approaches and the development of new types of education across the boundaries of disciplines. </a:t>
            </a:r>
            <a:endParaRPr lang="en-US" sz="2000" b="1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4.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align </a:t>
            </a:r>
            <a:r>
              <a:rPr lang="en-GB" b="1" dirty="0"/>
              <a:t>with major directions as stated in the conclusions of the Council of the Representatives of the Governments of the EU Member </a:t>
            </a:r>
            <a:r>
              <a:rPr lang="en-GB" b="1" dirty="0" smtClean="0"/>
              <a:t>States</a:t>
            </a:r>
            <a:r>
              <a:rPr lang="en-GB" dirty="0" smtClean="0"/>
              <a:t>:</a:t>
            </a:r>
          </a:p>
          <a:p>
            <a:pPr lvl="1"/>
            <a:r>
              <a:rPr lang="en-US" sz="2000" b="1" dirty="0" smtClean="0"/>
              <a:t>developing </a:t>
            </a:r>
            <a:r>
              <a:rPr lang="en-US" sz="2000" b="1" dirty="0"/>
              <a:t>more coherence between policies in the fields of education, research and innovation, </a:t>
            </a:r>
          </a:p>
          <a:p>
            <a:pPr lvl="1"/>
            <a:r>
              <a:rPr lang="en-US" sz="2000" b="1" dirty="0" smtClean="0"/>
              <a:t>accelerating </a:t>
            </a:r>
            <a:r>
              <a:rPr lang="en-US" sz="2000" b="1" dirty="0"/>
              <a:t>pedagogical reform, </a:t>
            </a:r>
          </a:p>
          <a:p>
            <a:pPr lvl="1"/>
            <a:r>
              <a:rPr lang="en-US" sz="2000" b="1" dirty="0" smtClean="0"/>
              <a:t>partnership </a:t>
            </a:r>
            <a:r>
              <a:rPr lang="en-US" sz="2000" b="1" dirty="0"/>
              <a:t>between universities and business and other relevant stakeholders, </a:t>
            </a:r>
          </a:p>
          <a:p>
            <a:pPr lvl="1"/>
            <a:r>
              <a:rPr lang="en-US" sz="2000" b="1" dirty="0" smtClean="0"/>
              <a:t>measures </a:t>
            </a:r>
            <a:r>
              <a:rPr lang="en-US" sz="2000" b="1" dirty="0"/>
              <a:t>to develop an innovation culture in universities, </a:t>
            </a:r>
          </a:p>
          <a:p>
            <a:pPr lvl="1"/>
            <a:r>
              <a:rPr lang="en-US" sz="2000" b="1" dirty="0" smtClean="0"/>
              <a:t>creating </a:t>
            </a:r>
            <a:r>
              <a:rPr lang="en-US" sz="2000" b="1" dirty="0"/>
              <a:t>incentives for universities to develop transferable knowledge and </a:t>
            </a:r>
          </a:p>
          <a:p>
            <a:pPr lvl="1"/>
            <a:r>
              <a:rPr lang="en-US" sz="2000" b="1" dirty="0" smtClean="0"/>
              <a:t>new </a:t>
            </a:r>
            <a:r>
              <a:rPr lang="en-US" sz="2000" b="1" dirty="0"/>
              <a:t>approaches to quality assessment. </a:t>
            </a:r>
          </a:p>
          <a:p>
            <a:pPr lvl="1"/>
            <a:endParaRPr lang="en-GB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31739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triangles - original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2800" b="1" dirty="0" smtClean="0"/>
              <a:t>Developing </a:t>
            </a:r>
            <a:r>
              <a:rPr lang="en-US" sz="2800" b="1" dirty="0"/>
              <a:t>more coherence between </a:t>
            </a:r>
            <a:r>
              <a:rPr lang="en-US" sz="2800" b="1" dirty="0" smtClean="0"/>
              <a:t>policies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/>
          </a:bodyPr>
          <a:lstStyle/>
          <a:p>
            <a:r>
              <a:rPr lang="en-GB" b="1" dirty="0"/>
              <a:t>The impact of </a:t>
            </a:r>
            <a:r>
              <a:rPr lang="en-GB" b="1" dirty="0" smtClean="0"/>
              <a:t>investments </a:t>
            </a:r>
            <a:r>
              <a:rPr lang="en-GB" b="1" dirty="0"/>
              <a:t>should be improved by systemic and continuous </a:t>
            </a:r>
            <a:r>
              <a:rPr lang="en-GB" b="1" dirty="0" smtClean="0"/>
              <a:t>interaction</a:t>
            </a:r>
          </a:p>
          <a:p>
            <a:r>
              <a:rPr lang="en-GB" b="1" dirty="0"/>
              <a:t>Joined-up policy-making and </a:t>
            </a:r>
            <a:r>
              <a:rPr lang="en-GB" b="1" dirty="0" smtClean="0"/>
              <a:t>cooperation </a:t>
            </a:r>
            <a:r>
              <a:rPr lang="en-GB" b="1" dirty="0"/>
              <a:t>at all </a:t>
            </a:r>
            <a:r>
              <a:rPr lang="en-GB" b="1" dirty="0" smtClean="0"/>
              <a:t>levels</a:t>
            </a:r>
          </a:p>
          <a:p>
            <a:r>
              <a:rPr lang="en-GB" b="1" dirty="0" smtClean="0"/>
              <a:t>universities - key </a:t>
            </a:r>
            <a:r>
              <a:rPr lang="en-GB" b="1" dirty="0"/>
              <a:t>role in delivering a more highly skilled, enterprising and flexible </a:t>
            </a:r>
            <a:r>
              <a:rPr lang="en-GB" b="1" dirty="0" smtClean="0"/>
              <a:t>workforce</a:t>
            </a:r>
          </a:p>
          <a:p>
            <a:r>
              <a:rPr lang="en-GB" b="1" dirty="0"/>
              <a:t>c</a:t>
            </a:r>
            <a:r>
              <a:rPr lang="en-GB" b="1" dirty="0" smtClean="0"/>
              <a:t>reation of “critical </a:t>
            </a:r>
            <a:r>
              <a:rPr lang="en-GB" b="1" dirty="0"/>
              <a:t>mass” of researchers in certain areas</a:t>
            </a:r>
            <a:endParaRPr lang="en-GB" b="1" dirty="0" smtClean="0"/>
          </a:p>
          <a:p>
            <a:r>
              <a:rPr lang="en-GB" b="1" dirty="0"/>
              <a:t>knowledge </a:t>
            </a:r>
            <a:r>
              <a:rPr lang="en-GB" b="1" dirty="0" smtClean="0"/>
              <a:t>triangle - </a:t>
            </a:r>
            <a:r>
              <a:rPr lang="en-GB" b="1" dirty="0"/>
              <a:t>developing lifelong learning </a:t>
            </a:r>
            <a:r>
              <a:rPr lang="en-GB" b="1" dirty="0" smtClean="0"/>
              <a:t>strategies at all levels</a:t>
            </a:r>
          </a:p>
          <a:p>
            <a:r>
              <a:rPr lang="en-GB" b="1" dirty="0"/>
              <a:t>g</a:t>
            </a:r>
            <a:r>
              <a:rPr lang="en-GB" b="1" dirty="0" smtClean="0"/>
              <a:t>athering </a:t>
            </a:r>
            <a:r>
              <a:rPr lang="en-GB" b="1" dirty="0"/>
              <a:t>different kinds of </a:t>
            </a:r>
            <a:r>
              <a:rPr lang="en-GB" b="1" dirty="0" smtClean="0"/>
              <a:t>knowledge to provoke curiosity given research </a:t>
            </a:r>
          </a:p>
          <a:p>
            <a:r>
              <a:rPr lang="en-GB" b="1" dirty="0" smtClean="0"/>
              <a:t>Simplification through - </a:t>
            </a:r>
            <a:r>
              <a:rPr lang="en-GB" b="1" dirty="0"/>
              <a:t>harmonisation of rules for several funds, increased flexibility, increased proportionality, clarification of rules to improve legal certainty, and digitalization of documents and processes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11447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triangles - original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2800" b="1" dirty="0"/>
              <a:t>Developing more coherence between policies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n-GB" b="1" dirty="0"/>
              <a:t>governance of research </a:t>
            </a:r>
            <a:r>
              <a:rPr lang="en-GB" b="1" dirty="0" smtClean="0"/>
              <a:t>systems based on meritocracy and transparency </a:t>
            </a:r>
          </a:p>
          <a:p>
            <a:r>
              <a:rPr lang="en-US" b="1" dirty="0"/>
              <a:t>Research development and innovation strategy (R&amp;DI), should adopt stable and effective policies, practices, and funding for university performed R&amp;D and graduate </a:t>
            </a:r>
            <a:r>
              <a:rPr lang="en-US" b="1" dirty="0" smtClean="0"/>
              <a:t>education</a:t>
            </a:r>
          </a:p>
          <a:p>
            <a:r>
              <a:rPr lang="en-US" b="1" dirty="0"/>
              <a:t>Universities should review the existing academic programs from the perspectives of centrality, quality, and </a:t>
            </a:r>
            <a:r>
              <a:rPr lang="en-US" b="1" dirty="0" smtClean="0"/>
              <a:t>cost-effectiveness</a:t>
            </a:r>
          </a:p>
          <a:p>
            <a:r>
              <a:rPr lang="en-US" b="1" dirty="0"/>
              <a:t>e</a:t>
            </a:r>
            <a:r>
              <a:rPr lang="en-US" b="1" dirty="0" smtClean="0"/>
              <a:t>tc.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23085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triangles - original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sz="3600" dirty="0" smtClean="0"/>
              <a:t>4.2. </a:t>
            </a:r>
            <a:r>
              <a:rPr lang="en-US" sz="3600" dirty="0">
                <a:effectLst/>
              </a:rPr>
              <a:t>Accelerating pedagogical reform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just"/>
            <a:r>
              <a:rPr lang="en-US" b="1" dirty="0" smtClean="0"/>
              <a:t>A set of 9 recommendations is taken from the Strategy 2020</a:t>
            </a:r>
          </a:p>
          <a:p>
            <a:pPr algn="just"/>
            <a:r>
              <a:rPr lang="en-US" b="1" dirty="0" smtClean="0"/>
              <a:t>They relate on:</a:t>
            </a:r>
          </a:p>
          <a:p>
            <a:pPr lvl="1" algn="just"/>
            <a:r>
              <a:rPr lang="en-US" b="1" dirty="0" smtClean="0"/>
              <a:t> </a:t>
            </a:r>
            <a:r>
              <a:rPr lang="en-US" sz="2000" b="1" dirty="0" smtClean="0"/>
              <a:t>organizational structures, financing and </a:t>
            </a:r>
            <a:r>
              <a:rPr lang="en-US" sz="2000" b="1" dirty="0"/>
              <a:t>incentive </a:t>
            </a:r>
            <a:r>
              <a:rPr lang="en-US" sz="2000" b="1" dirty="0" smtClean="0"/>
              <a:t>for integration of research and innovation as </a:t>
            </a:r>
            <a:r>
              <a:rPr lang="en-US" sz="2000" b="1" dirty="0"/>
              <a:t>integral </a:t>
            </a:r>
            <a:r>
              <a:rPr lang="en-US" sz="2000" b="1" dirty="0" smtClean="0"/>
              <a:t>parts </a:t>
            </a:r>
            <a:r>
              <a:rPr lang="en-US" sz="2000" b="1" dirty="0"/>
              <a:t>of higher </a:t>
            </a:r>
            <a:r>
              <a:rPr lang="en-US" sz="2000" b="1" dirty="0" smtClean="0"/>
              <a:t>education</a:t>
            </a:r>
            <a:endParaRPr lang="en-US" sz="2000" b="1" dirty="0"/>
          </a:p>
          <a:p>
            <a:pPr lvl="1" algn="just"/>
            <a:r>
              <a:rPr lang="en-US" sz="2000" b="1" dirty="0" smtClean="0"/>
              <a:t>upgrading of research at HEIs no matter of their size or ownership structure</a:t>
            </a:r>
          </a:p>
          <a:p>
            <a:pPr lvl="1" algn="just"/>
            <a:r>
              <a:rPr lang="en-US" sz="2000" b="1" dirty="0"/>
              <a:t>t</a:t>
            </a:r>
            <a:r>
              <a:rPr lang="en-US" sz="2000" b="1" dirty="0" smtClean="0"/>
              <a:t>o </a:t>
            </a:r>
            <a:r>
              <a:rPr lang="en-US" sz="2000" b="1" dirty="0"/>
              <a:t>support the concept of ‘entrepreneurial university’ </a:t>
            </a:r>
            <a:endParaRPr lang="en-US" sz="2000" b="1" dirty="0" smtClean="0"/>
          </a:p>
          <a:p>
            <a:pPr lvl="1" algn="just"/>
            <a:r>
              <a:rPr lang="en-US" sz="2000" b="1" dirty="0"/>
              <a:t>encourage a higher education institution to found business </a:t>
            </a:r>
            <a:r>
              <a:rPr lang="en-US" sz="2000" b="1" dirty="0" smtClean="0"/>
              <a:t>incubators</a:t>
            </a:r>
          </a:p>
          <a:p>
            <a:pPr lvl="1" algn="just"/>
            <a:r>
              <a:rPr lang="en-US" sz="2000" b="1" dirty="0"/>
              <a:t>p</a:t>
            </a:r>
            <a:r>
              <a:rPr lang="en-US" sz="2000" b="1" dirty="0" smtClean="0"/>
              <a:t>rograms for fast </a:t>
            </a:r>
            <a:r>
              <a:rPr lang="en-US" sz="2000" b="1" dirty="0"/>
              <a:t>reorienting of the employees to other fields of work</a:t>
            </a:r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6183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3200" dirty="0"/>
              <a:t>4.2. </a:t>
            </a:r>
            <a:r>
              <a:rPr lang="en-US" sz="3200" dirty="0">
                <a:effectLst/>
              </a:rPr>
              <a:t>Accelerating pedagogical reform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 algn="just"/>
            <a:r>
              <a:rPr lang="en-GB" sz="2800" b="1" dirty="0" smtClean="0"/>
              <a:t>Additionally:  </a:t>
            </a:r>
          </a:p>
          <a:p>
            <a:pPr lvl="1" algn="just"/>
            <a:r>
              <a:rPr lang="en-GB" sz="2000" b="1" dirty="0" smtClean="0"/>
              <a:t>determining </a:t>
            </a:r>
            <a:r>
              <a:rPr lang="en-GB" sz="2000" b="1" dirty="0"/>
              <a:t>the educational policy for the oncoming </a:t>
            </a:r>
            <a:r>
              <a:rPr lang="en-GB" sz="2000" b="1" dirty="0" smtClean="0"/>
              <a:t>period </a:t>
            </a:r>
            <a:r>
              <a:rPr lang="en-GB" sz="2000" b="1" dirty="0"/>
              <a:t>based on systematic </a:t>
            </a:r>
            <a:r>
              <a:rPr lang="en-GB" sz="2000" b="1" dirty="0" smtClean="0"/>
              <a:t>research</a:t>
            </a:r>
          </a:p>
          <a:p>
            <a:pPr lvl="1" algn="just"/>
            <a:r>
              <a:rPr lang="en-US" sz="2000" b="1" dirty="0"/>
              <a:t>excellency in research and high quality of the third level of higher </a:t>
            </a:r>
            <a:r>
              <a:rPr lang="en-US" sz="2000" b="1" dirty="0" smtClean="0"/>
              <a:t>education through development of </a:t>
            </a:r>
            <a:r>
              <a:rPr lang="en-US" sz="2000" b="1" dirty="0"/>
              <a:t>Inter-University PhD schools </a:t>
            </a:r>
            <a:endParaRPr lang="en-US" sz="2000" b="1" dirty="0" smtClean="0"/>
          </a:p>
          <a:p>
            <a:pPr lvl="1" algn="just"/>
            <a:r>
              <a:rPr lang="en-US" sz="2000" b="1" dirty="0"/>
              <a:t>c</a:t>
            </a:r>
            <a:r>
              <a:rPr lang="en-US" sz="2000" b="1" dirty="0" smtClean="0"/>
              <a:t>hanges </a:t>
            </a:r>
            <a:r>
              <a:rPr lang="en-US" sz="2000" b="1" dirty="0"/>
              <a:t>in the national qualification framework, which would involve transversal competences, with appropriate forms of assessment, formal recognition, and </a:t>
            </a:r>
            <a:r>
              <a:rPr lang="en-US" sz="2000" b="1" dirty="0" smtClean="0"/>
              <a:t>awards</a:t>
            </a:r>
          </a:p>
          <a:p>
            <a:pPr lvl="1" algn="just"/>
            <a:r>
              <a:rPr lang="en-US" sz="2000" b="1" dirty="0"/>
              <a:t>c</a:t>
            </a:r>
            <a:r>
              <a:rPr lang="en-US" sz="2000" b="1" dirty="0" smtClean="0"/>
              <a:t>urricula </a:t>
            </a:r>
            <a:r>
              <a:rPr lang="en-US" sz="2000" b="1" dirty="0"/>
              <a:t>should be developed with research institutions, industry and other </a:t>
            </a:r>
            <a:r>
              <a:rPr lang="en-US" sz="2000" b="1" dirty="0" smtClean="0"/>
              <a:t>stakeholders</a:t>
            </a:r>
          </a:p>
          <a:p>
            <a:pPr lvl="1" algn="just"/>
            <a:r>
              <a:rPr lang="en-US" sz="2000" b="1" dirty="0"/>
              <a:t>a</a:t>
            </a:r>
            <a:r>
              <a:rPr lang="en-US" sz="2000" b="1" dirty="0" smtClean="0"/>
              <a:t>dequate </a:t>
            </a:r>
            <a:r>
              <a:rPr lang="en-US" sz="2000" b="1" dirty="0"/>
              <a:t>collaboration with the alumni </a:t>
            </a:r>
            <a:endParaRPr lang="en-US" sz="2000" b="1" dirty="0" smtClean="0"/>
          </a:p>
          <a:p>
            <a:pPr lvl="1" algn="just"/>
            <a:r>
              <a:rPr lang="en-US" sz="2000" b="1" dirty="0" smtClean="0"/>
              <a:t>Ministry should </a:t>
            </a:r>
            <a:r>
              <a:rPr lang="en-US" sz="2000" b="1" dirty="0"/>
              <a:t>require universities to publish information</a:t>
            </a:r>
            <a:r>
              <a:rPr lang="en-US" sz="2000" b="1" dirty="0" smtClean="0"/>
              <a:t> on </a:t>
            </a:r>
            <a:r>
              <a:rPr lang="en-US" sz="2000" b="1" dirty="0"/>
              <a:t>employability for each </a:t>
            </a:r>
            <a:r>
              <a:rPr lang="en-US" sz="2000" b="1" dirty="0" smtClean="0"/>
              <a:t>department</a:t>
            </a:r>
          </a:p>
          <a:p>
            <a:pPr lvl="1" algn="just"/>
            <a:r>
              <a:rPr lang="en-US" sz="2000" b="1" dirty="0" smtClean="0"/>
              <a:t>New teaching and learning paradigms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553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Prof. Ivan </a:t>
            </a:r>
            <a:r>
              <a:rPr lang="en-US" b="1" dirty="0" err="1"/>
              <a:t>Milentijević</a:t>
            </a:r>
            <a:r>
              <a:rPr lang="en-US" b="1" dirty="0"/>
              <a:t>, University of </a:t>
            </a:r>
            <a:r>
              <a:rPr lang="en-US" b="1" dirty="0" err="1"/>
              <a:t>Niš</a:t>
            </a:r>
            <a:endParaRPr lang="en-US" b="1" dirty="0"/>
          </a:p>
          <a:p>
            <a:r>
              <a:rPr lang="en-US" b="1" dirty="0"/>
              <a:t>Prof. </a:t>
            </a:r>
            <a:r>
              <a:rPr lang="en-US" b="1" dirty="0" err="1"/>
              <a:t>Milorad</a:t>
            </a:r>
            <a:r>
              <a:rPr lang="en-US" b="1" dirty="0"/>
              <a:t> </a:t>
            </a:r>
            <a:r>
              <a:rPr lang="en-US" b="1" dirty="0" err="1"/>
              <a:t>Tošić</a:t>
            </a:r>
            <a:r>
              <a:rPr lang="en-US" b="1" dirty="0"/>
              <a:t>, University of </a:t>
            </a:r>
            <a:r>
              <a:rPr lang="en-US" b="1" dirty="0" err="1"/>
              <a:t>Niš</a:t>
            </a:r>
            <a:endParaRPr lang="en-US" b="1" dirty="0"/>
          </a:p>
          <a:p>
            <a:r>
              <a:rPr lang="en-US" b="1" dirty="0"/>
              <a:t>Prof. Vera </a:t>
            </a:r>
            <a:r>
              <a:rPr lang="en-US" b="1" dirty="0" err="1"/>
              <a:t>Dondur</a:t>
            </a:r>
            <a:r>
              <a:rPr lang="en-US" b="1" dirty="0"/>
              <a:t>, National Council for Research and Technology Development</a:t>
            </a:r>
          </a:p>
          <a:p>
            <a:r>
              <a:rPr lang="en-US" b="1" dirty="0"/>
              <a:t>Prof. </a:t>
            </a:r>
            <a:r>
              <a:rPr lang="en-US" b="1" dirty="0" err="1"/>
              <a:t>Ivanka</a:t>
            </a:r>
            <a:r>
              <a:rPr lang="en-US" b="1" dirty="0"/>
              <a:t> </a:t>
            </a:r>
            <a:r>
              <a:rPr lang="en-US" b="1" dirty="0" err="1"/>
              <a:t>Popović</a:t>
            </a:r>
            <a:r>
              <a:rPr lang="en-US" b="1" dirty="0"/>
              <a:t>, University of Belgrade</a:t>
            </a:r>
          </a:p>
          <a:p>
            <a:r>
              <a:rPr lang="en-US" b="1" dirty="0" err="1"/>
              <a:t>Gordana</a:t>
            </a:r>
            <a:r>
              <a:rPr lang="en-US" b="1" dirty="0"/>
              <a:t> </a:t>
            </a:r>
            <a:r>
              <a:rPr lang="en-US" b="1" dirty="0" err="1"/>
              <a:t>Grković</a:t>
            </a:r>
            <a:r>
              <a:rPr lang="en-US" b="1" dirty="0"/>
              <a:t> </a:t>
            </a:r>
            <a:r>
              <a:rPr lang="en-US" b="1" dirty="0" err="1"/>
              <a:t>Danilović</a:t>
            </a:r>
            <a:r>
              <a:rPr lang="en-US" b="1" dirty="0"/>
              <a:t>, University of Belgrade</a:t>
            </a:r>
          </a:p>
          <a:p>
            <a:r>
              <a:rPr lang="en-US" b="1" dirty="0"/>
              <a:t>Prof. </a:t>
            </a:r>
            <a:r>
              <a:rPr lang="en-US" b="1" dirty="0" err="1"/>
              <a:t>Veljko</a:t>
            </a:r>
            <a:r>
              <a:rPr lang="en-US" b="1" dirty="0"/>
              <a:t> </a:t>
            </a:r>
            <a:r>
              <a:rPr lang="en-US" b="1" dirty="0" err="1"/>
              <a:t>Malbaša</a:t>
            </a:r>
            <a:r>
              <a:rPr lang="en-US" b="1" dirty="0"/>
              <a:t>, University of Novi Sad</a:t>
            </a:r>
          </a:p>
          <a:p>
            <a:r>
              <a:rPr lang="en-US" b="1" dirty="0"/>
              <a:t>Prof. </a:t>
            </a:r>
            <a:r>
              <a:rPr lang="en-US" b="1" dirty="0" err="1"/>
              <a:t>Vojin</a:t>
            </a:r>
            <a:r>
              <a:rPr lang="en-US" b="1" dirty="0"/>
              <a:t> </a:t>
            </a:r>
            <a:r>
              <a:rPr lang="en-US" b="1" dirty="0" err="1"/>
              <a:t>Šenk</a:t>
            </a:r>
            <a:r>
              <a:rPr lang="en-US" b="1" dirty="0"/>
              <a:t>, University of Novi Sad</a:t>
            </a:r>
          </a:p>
          <a:p>
            <a:r>
              <a:rPr lang="en-US" b="1" dirty="0" smtClean="0"/>
              <a:t>Prof. </a:t>
            </a:r>
            <a:r>
              <a:rPr lang="en-US" b="1" dirty="0" err="1" smtClean="0"/>
              <a:t>Ladislav</a:t>
            </a:r>
            <a:r>
              <a:rPr lang="en-US" b="1" dirty="0" smtClean="0"/>
              <a:t> Novak, University of Novi Sad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3609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triangles - original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sz="2800" dirty="0" smtClean="0"/>
              <a:t>4.3. </a:t>
            </a:r>
            <a:r>
              <a:rPr lang="en-US" sz="2800" dirty="0">
                <a:effectLst/>
              </a:rPr>
              <a:t>Partnership between universities and business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smtClean="0"/>
              <a:t>contributions of Universities:</a:t>
            </a:r>
          </a:p>
          <a:p>
            <a:pPr lvl="1"/>
            <a:r>
              <a:rPr lang="en-GB" sz="2200" b="1" i="1" dirty="0"/>
              <a:t>business innovation</a:t>
            </a:r>
            <a:r>
              <a:rPr lang="en-GB" sz="2200" b="1" dirty="0"/>
              <a:t> </a:t>
            </a:r>
            <a:endParaRPr lang="en-GB" sz="2200" b="1" dirty="0" smtClean="0"/>
          </a:p>
          <a:p>
            <a:pPr lvl="1"/>
            <a:r>
              <a:rPr lang="en-GB" sz="2200" b="1" i="1" dirty="0"/>
              <a:t>human capital development</a:t>
            </a:r>
            <a:r>
              <a:rPr lang="en-GB" sz="2200" b="1" dirty="0"/>
              <a:t> </a:t>
            </a:r>
            <a:endParaRPr lang="en-GB" sz="2200" b="1" dirty="0" smtClean="0"/>
          </a:p>
          <a:p>
            <a:pPr lvl="1"/>
            <a:r>
              <a:rPr lang="en-GB" sz="2200" b="1" i="1" dirty="0"/>
              <a:t>community development</a:t>
            </a:r>
            <a:r>
              <a:rPr lang="en-GB" sz="2200" b="1" dirty="0"/>
              <a:t> </a:t>
            </a:r>
            <a:endParaRPr lang="en-GB" sz="2200" b="1" dirty="0" smtClean="0"/>
          </a:p>
          <a:p>
            <a:pPr lvl="1"/>
            <a:r>
              <a:rPr lang="en-GB" sz="2200" b="1" i="1" dirty="0"/>
              <a:t>b</a:t>
            </a:r>
            <a:r>
              <a:rPr lang="en-GB" sz="2200" b="1" i="1" dirty="0" smtClean="0"/>
              <a:t>uilding institutional </a:t>
            </a:r>
            <a:r>
              <a:rPr lang="en-GB" sz="2200" b="1" i="1" dirty="0"/>
              <a:t>capacity of the region</a:t>
            </a:r>
            <a:r>
              <a:rPr lang="en-GB" sz="2200" b="1" dirty="0"/>
              <a:t> </a:t>
            </a:r>
            <a:endParaRPr lang="en-GB" sz="2200" b="1" dirty="0" smtClean="0"/>
          </a:p>
          <a:p>
            <a:pPr algn="just"/>
            <a:r>
              <a:rPr lang="en-US" b="1" dirty="0" smtClean="0"/>
              <a:t>Government support </a:t>
            </a:r>
            <a:r>
              <a:rPr lang="en-GB" b="1" dirty="0"/>
              <a:t>to </a:t>
            </a:r>
            <a:r>
              <a:rPr lang="en-GB" b="1" dirty="0" smtClean="0"/>
              <a:t>partnerships </a:t>
            </a:r>
            <a:r>
              <a:rPr lang="en-GB" b="1" dirty="0"/>
              <a:t>between education and businesses and social </a:t>
            </a:r>
            <a:r>
              <a:rPr lang="en-GB" b="1" dirty="0" smtClean="0"/>
              <a:t>partners</a:t>
            </a:r>
          </a:p>
          <a:p>
            <a:pPr algn="just"/>
            <a:r>
              <a:rPr lang="en-GB" b="1" dirty="0"/>
              <a:t>incentives for staff mobility between the university and business </a:t>
            </a:r>
            <a:r>
              <a:rPr lang="en-GB" b="1" dirty="0" smtClean="0"/>
              <a:t>sectors</a:t>
            </a:r>
          </a:p>
          <a:p>
            <a:pPr algn="just"/>
            <a:r>
              <a:rPr lang="en-GB" b="1" dirty="0" smtClean="0"/>
              <a:t>Support to sustainability of partnerships</a:t>
            </a:r>
          </a:p>
          <a:p>
            <a:pPr algn="just"/>
            <a:r>
              <a:rPr lang="en-GB" b="1" dirty="0" smtClean="0"/>
              <a:t>Talents attraction and retaining  </a:t>
            </a:r>
          </a:p>
          <a:p>
            <a:pPr algn="just"/>
            <a:r>
              <a:rPr lang="en-GB" b="1" dirty="0"/>
              <a:t>Universities should play a key role in defining  regional smart </a:t>
            </a:r>
            <a:r>
              <a:rPr lang="en-GB" b="1" dirty="0" smtClean="0"/>
              <a:t>specialisation </a:t>
            </a:r>
            <a:r>
              <a:rPr lang="en-GB" b="1" dirty="0"/>
              <a:t>by contributing to a rigorous assessment </a:t>
            </a:r>
            <a:endParaRPr lang="en-GB" b="1" dirty="0" smtClean="0"/>
          </a:p>
          <a:p>
            <a:pPr algn="just"/>
            <a:r>
              <a:rPr lang="en-US" b="1" dirty="0"/>
              <a:t>identify non-collaborating SMEs that have the potential to gain significant benefits from working with </a:t>
            </a:r>
            <a:r>
              <a:rPr lang="en-US" b="1" dirty="0" smtClean="0"/>
              <a:t>universities</a:t>
            </a:r>
          </a:p>
          <a:p>
            <a:pPr algn="just"/>
            <a:r>
              <a:rPr lang="en-US" b="1" dirty="0"/>
              <a:t>e</a:t>
            </a:r>
            <a:r>
              <a:rPr lang="en-US" b="1" dirty="0" smtClean="0"/>
              <a:t>tc.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28874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triangles - original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sz="2800" dirty="0" smtClean="0"/>
              <a:t>4.4. </a:t>
            </a:r>
            <a:r>
              <a:rPr lang="en-US" sz="2800" dirty="0">
                <a:effectLst/>
              </a:rPr>
              <a:t>Measures to develop an innovation culture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sz="2000" b="1" dirty="0"/>
              <a:t>methodological approach to implementation of such measures should be demand driven, bottom-up and pull versus </a:t>
            </a:r>
            <a:r>
              <a:rPr lang="en-GB" sz="2000" b="1" dirty="0" smtClean="0"/>
              <a:t>push</a:t>
            </a:r>
          </a:p>
          <a:p>
            <a:pPr algn="just">
              <a:lnSpc>
                <a:spcPct val="150000"/>
              </a:lnSpc>
            </a:pPr>
            <a:r>
              <a:rPr lang="en-GB" sz="2000" b="1" dirty="0" smtClean="0"/>
              <a:t>Within HEIs the cooperation </a:t>
            </a:r>
            <a:r>
              <a:rPr lang="en-GB" sz="2000" b="1" dirty="0"/>
              <a:t>with industry </a:t>
            </a:r>
            <a:r>
              <a:rPr lang="en-GB" sz="2000" b="1" dirty="0" smtClean="0"/>
              <a:t>should be recognized </a:t>
            </a:r>
            <a:r>
              <a:rPr lang="en-GB" sz="2000" b="1" dirty="0"/>
              <a:t>as an important factor for career </a:t>
            </a:r>
            <a:r>
              <a:rPr lang="en-GB" sz="2000" b="1" dirty="0" smtClean="0"/>
              <a:t>advancement</a:t>
            </a:r>
          </a:p>
          <a:p>
            <a:pPr algn="just">
              <a:lnSpc>
                <a:spcPct val="150000"/>
              </a:lnSpc>
            </a:pPr>
            <a:r>
              <a:rPr lang="en-GB" sz="2000" b="1" dirty="0"/>
              <a:t>Potential contribution of the Arts, Humanities and Social Sciences to regional development and innovation should not be </a:t>
            </a:r>
            <a:r>
              <a:rPr lang="en-GB" sz="2000" b="1" dirty="0" smtClean="0"/>
              <a:t>neglected</a:t>
            </a:r>
          </a:p>
          <a:p>
            <a:pPr algn="just">
              <a:lnSpc>
                <a:spcPct val="150000"/>
              </a:lnSpc>
            </a:pPr>
            <a:r>
              <a:rPr lang="en-GB" sz="2000" b="1" dirty="0"/>
              <a:t>Education for entrepreneurship should be introduced into the educational </a:t>
            </a:r>
            <a:r>
              <a:rPr lang="en-GB" sz="2000" b="1" dirty="0" smtClean="0"/>
              <a:t>system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40072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triangles - original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 smtClean="0"/>
              <a:t>4.5. </a:t>
            </a:r>
            <a:r>
              <a:rPr lang="en-US" sz="2800" b="1" dirty="0">
                <a:effectLst/>
              </a:rPr>
              <a:t>Creating incentives for </a:t>
            </a:r>
            <a:r>
              <a:rPr lang="en-US" sz="2800" b="1" dirty="0" smtClean="0">
                <a:effectLst/>
              </a:rPr>
              <a:t>universities</a:t>
            </a:r>
            <a:br>
              <a:rPr lang="en-US" sz="2800" b="1" dirty="0" smtClean="0">
                <a:effectLst/>
              </a:rPr>
            </a:br>
            <a:r>
              <a:rPr lang="en-US" sz="2800" b="1" dirty="0" smtClean="0">
                <a:effectLst/>
              </a:rPr>
              <a:t>to </a:t>
            </a:r>
            <a:r>
              <a:rPr lang="en-US" sz="2800" b="1" dirty="0">
                <a:effectLst/>
              </a:rPr>
              <a:t>develop transferable knowledge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sz="2000" b="1" dirty="0"/>
              <a:t>i</a:t>
            </a:r>
            <a:r>
              <a:rPr lang="en-GB" sz="2000" b="1" dirty="0" smtClean="0"/>
              <a:t>nvestment </a:t>
            </a:r>
            <a:r>
              <a:rPr lang="en-GB" sz="2000" b="1" dirty="0"/>
              <a:t>in people development within the university and its regional partners </a:t>
            </a:r>
            <a:r>
              <a:rPr lang="en-GB" sz="2000" b="1" dirty="0" smtClean="0"/>
              <a:t>– permanent</a:t>
            </a:r>
          </a:p>
          <a:p>
            <a:pPr algn="just">
              <a:lnSpc>
                <a:spcPct val="150000"/>
              </a:lnSpc>
            </a:pPr>
            <a:r>
              <a:rPr lang="en-GB" sz="2000" b="1" dirty="0"/>
              <a:t>Development of </a:t>
            </a:r>
            <a:r>
              <a:rPr lang="en-GB" sz="2000" b="1" dirty="0" err="1"/>
              <a:t>labor</a:t>
            </a:r>
            <a:r>
              <a:rPr lang="en-GB" sz="2000" b="1" dirty="0"/>
              <a:t> market intelligence and future skills forecasting</a:t>
            </a:r>
            <a:endParaRPr lang="en-GB" sz="2000" b="1" dirty="0" smtClean="0"/>
          </a:p>
          <a:p>
            <a:pPr algn="just">
              <a:lnSpc>
                <a:spcPct val="150000"/>
              </a:lnSpc>
            </a:pPr>
            <a:r>
              <a:rPr lang="en-GB" sz="2000" b="1" dirty="0" smtClean="0"/>
              <a:t>Government </a:t>
            </a:r>
            <a:r>
              <a:rPr lang="en-GB" sz="2000" b="1" dirty="0"/>
              <a:t>should establish Knowledge Transfer Partnerships programmes and market them to </a:t>
            </a:r>
            <a:r>
              <a:rPr lang="en-GB" sz="2000" b="1" dirty="0" smtClean="0"/>
              <a:t>businesses</a:t>
            </a:r>
          </a:p>
          <a:p>
            <a:pPr algn="just">
              <a:lnSpc>
                <a:spcPct val="150000"/>
              </a:lnSpc>
            </a:pPr>
            <a:r>
              <a:rPr lang="en-GB" sz="2000" b="1" dirty="0" smtClean="0"/>
              <a:t>design </a:t>
            </a:r>
            <a:r>
              <a:rPr lang="en-GB" sz="2000" b="1" dirty="0"/>
              <a:t>and provision of training programmes in direct response to employer </a:t>
            </a:r>
            <a:r>
              <a:rPr lang="en-GB" sz="2000" b="1" dirty="0" smtClean="0"/>
              <a:t>needs</a:t>
            </a:r>
          </a:p>
          <a:p>
            <a:pPr algn="just">
              <a:lnSpc>
                <a:spcPct val="150000"/>
              </a:lnSpc>
            </a:pPr>
            <a:r>
              <a:rPr lang="en-GB" sz="2000" b="1" dirty="0"/>
              <a:t>protocol for the ownership of IP in research </a:t>
            </a:r>
            <a:r>
              <a:rPr lang="en-GB" sz="2000" b="1" dirty="0" smtClean="0"/>
              <a:t>collaborations</a:t>
            </a:r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31759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4.6.New </a:t>
            </a:r>
            <a:r>
              <a:rPr lang="en-US" sz="3200" dirty="0"/>
              <a:t>approaches to quality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/>
              <a:t>Harmonization of standards with changes in European Standard Guidelines. 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/>
              <a:t>Development of subject-specific standards.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/>
              <a:t>Improvement of standards for doctoral studies.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/>
              <a:t>Improvement of external quality control procedures to include follow-up.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/>
              <a:t>Involvement of international experts.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/>
              <a:t>Continual improvement of expertise of administrative officers.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871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5. Best </a:t>
            </a:r>
            <a:r>
              <a:rPr lang="en-US" dirty="0">
                <a:effectLst/>
              </a:rPr>
              <a:t>practice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Business Technology Incubator of Technical Faculties </a:t>
            </a:r>
            <a:r>
              <a:rPr lang="en-US" sz="2000" b="1" dirty="0" smtClean="0"/>
              <a:t>Belgrade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Best Technology Innovation </a:t>
            </a:r>
            <a:r>
              <a:rPr lang="en-US" sz="2000" b="1" dirty="0" smtClean="0"/>
              <a:t>Competition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UNESCO Chair for Entrepreneurial </a:t>
            </a:r>
            <a:r>
              <a:rPr lang="en-US" sz="2000" b="1" dirty="0" smtClean="0"/>
              <a:t>Studies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Technology incorporation at the University of Novi </a:t>
            </a:r>
            <a:r>
              <a:rPr lang="en-US" sz="2000" b="1" dirty="0" smtClean="0"/>
              <a:t>Sad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Nis Cluster of Advanced Technologies </a:t>
            </a:r>
            <a:r>
              <a:rPr lang="en-US" sz="2000" b="1" dirty="0" smtClean="0"/>
              <a:t>– </a:t>
            </a:r>
            <a:r>
              <a:rPr lang="en-US" sz="2000" b="1" dirty="0" err="1" smtClean="0"/>
              <a:t>NiCAT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/>
              <a:t>University of </a:t>
            </a:r>
            <a:r>
              <a:rPr lang="en-US" sz="2000" b="1" dirty="0" err="1"/>
              <a:t>Kragujevac</a:t>
            </a:r>
            <a:r>
              <a:rPr lang="en-US" sz="2000" b="1" dirty="0"/>
              <a:t> in knowledge triangle </a:t>
            </a:r>
            <a:r>
              <a:rPr lang="en-US" sz="2000" b="1" dirty="0" smtClean="0"/>
              <a:t>integration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CAPINFOOD project at Faculty of Agriculture, University of Belgrade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27290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Further promotional activities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algn="just"/>
            <a:r>
              <a:rPr lang="en-US" b="1" dirty="0" smtClean="0"/>
              <a:t>Presentations for Senate members at UNI, UBG, UNS and UKG</a:t>
            </a:r>
          </a:p>
          <a:p>
            <a:pPr algn="just"/>
            <a:r>
              <a:rPr lang="en-US" b="1" dirty="0" smtClean="0"/>
              <a:t>Presentation at National Council for Higher Education</a:t>
            </a:r>
          </a:p>
          <a:p>
            <a:pPr algn="just"/>
            <a:r>
              <a:rPr lang="en-US" b="1" dirty="0" smtClean="0"/>
              <a:t>Presentation </a:t>
            </a:r>
            <a:r>
              <a:rPr lang="en-US" b="1" dirty="0"/>
              <a:t>at National Council for </a:t>
            </a:r>
            <a:r>
              <a:rPr lang="en-US" b="1" dirty="0" smtClean="0"/>
              <a:t>Research and Technology development</a:t>
            </a:r>
          </a:p>
          <a:p>
            <a:pPr algn="just"/>
            <a:r>
              <a:rPr lang="en-US" b="1" dirty="0" smtClean="0"/>
              <a:t>Presentation at CAQA</a:t>
            </a:r>
          </a:p>
          <a:p>
            <a:pPr algn="just"/>
            <a:r>
              <a:rPr lang="en-US" b="1" dirty="0" smtClean="0"/>
              <a:t>Presentation at Serbian Chamber of Commerce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1" y="52578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national.platform@elfak.ni.ac.rs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1" y="76201"/>
            <a:ext cx="1981200" cy="16140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32249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National Platform for Knowledge Triangle in Serbia </a:t>
            </a:r>
          </a:p>
          <a:p>
            <a:pPr algn="ctr"/>
            <a:r>
              <a:rPr lang="en-US" sz="2800" dirty="0" smtClean="0"/>
              <a:t>KNOWTS - </a:t>
            </a:r>
            <a:r>
              <a:rPr lang="en-US" sz="2800" dirty="0"/>
              <a:t>158881-TEMPUS-RS-JPHES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80" y="-152400"/>
            <a:ext cx="143123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442814" y="1284970"/>
            <a:ext cx="1524000" cy="27699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 hoc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signo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vinces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76200"/>
            <a:ext cx="2286001" cy="888415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8908" y="3558604"/>
            <a:ext cx="336502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Times New Roman" pitchFamily="18" charset="0"/>
              </a:rPr>
              <a:t>KNOWTS project partners: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878883"/>
              </p:ext>
            </p:extLst>
          </p:nvPr>
        </p:nvGraphicFramePr>
        <p:xfrm>
          <a:off x="1008453" y="4191000"/>
          <a:ext cx="7217664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6" imgW="4355280" imgH="1284840" progId="CorelDRAW.Graphic.14">
                  <p:embed/>
                </p:oleObj>
              </mc:Choice>
              <mc:Fallback>
                <p:oleObj r:id="rId6" imgW="4355280" imgH="1284840" progId="CorelDRAW.Graphic.1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453" y="4191000"/>
                        <a:ext cx="7217664" cy="213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5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Prof. </a:t>
            </a:r>
            <a:r>
              <a:rPr lang="en-US" b="1" dirty="0" err="1"/>
              <a:t>Dušica</a:t>
            </a:r>
            <a:r>
              <a:rPr lang="en-US" b="1" dirty="0"/>
              <a:t> </a:t>
            </a:r>
            <a:r>
              <a:rPr lang="en-US" b="1" dirty="0" err="1"/>
              <a:t>Pavlović</a:t>
            </a:r>
            <a:r>
              <a:rPr lang="en-US" b="1" dirty="0"/>
              <a:t>, University of </a:t>
            </a:r>
            <a:r>
              <a:rPr lang="en-US" b="1" dirty="0" err="1"/>
              <a:t>Niš</a:t>
            </a:r>
            <a:endParaRPr lang="en-US" b="1" dirty="0"/>
          </a:p>
          <a:p>
            <a:r>
              <a:rPr lang="en-US" b="1" dirty="0"/>
              <a:t>Prof. </a:t>
            </a:r>
            <a:r>
              <a:rPr lang="en-US" b="1" dirty="0" err="1"/>
              <a:t>Dragan</a:t>
            </a:r>
            <a:r>
              <a:rPr lang="en-US" b="1" dirty="0"/>
              <a:t> </a:t>
            </a:r>
            <a:r>
              <a:rPr lang="en-US" b="1" dirty="0" err="1"/>
              <a:t>Milosavljević</a:t>
            </a:r>
            <a:r>
              <a:rPr lang="en-US" b="1" dirty="0"/>
              <a:t>, University of </a:t>
            </a:r>
            <a:r>
              <a:rPr lang="en-US" b="1" dirty="0" err="1"/>
              <a:t>Kragujevac</a:t>
            </a:r>
            <a:endParaRPr lang="en-US" b="1" dirty="0"/>
          </a:p>
          <a:p>
            <a:r>
              <a:rPr lang="en-US" b="1" dirty="0"/>
              <a:t>Prof. </a:t>
            </a:r>
            <a:r>
              <a:rPr lang="en-US" b="1" dirty="0" err="1"/>
              <a:t>Vesna</a:t>
            </a:r>
            <a:r>
              <a:rPr lang="en-US" b="1" dirty="0"/>
              <a:t> </a:t>
            </a:r>
            <a:r>
              <a:rPr lang="en-US" b="1" dirty="0" err="1"/>
              <a:t>Mandić</a:t>
            </a:r>
            <a:r>
              <a:rPr lang="en-US" b="1" dirty="0"/>
              <a:t>, University of </a:t>
            </a:r>
            <a:r>
              <a:rPr lang="en-US" b="1" dirty="0" err="1"/>
              <a:t>Kragujevac</a:t>
            </a:r>
            <a:endParaRPr lang="en-US" b="1" dirty="0"/>
          </a:p>
          <a:p>
            <a:r>
              <a:rPr lang="en-US" b="1" dirty="0"/>
              <a:t>Marina </a:t>
            </a:r>
            <a:r>
              <a:rPr lang="en-US" b="1" dirty="0" err="1"/>
              <a:t>Vukobratović</a:t>
            </a:r>
            <a:r>
              <a:rPr lang="en-US" b="1" dirty="0"/>
              <a:t> Karan, Ministry of Education, Science and Technology Development</a:t>
            </a:r>
          </a:p>
          <a:p>
            <a:r>
              <a:rPr lang="en-US" b="1" dirty="0" err="1"/>
              <a:t>Sanja</a:t>
            </a:r>
            <a:r>
              <a:rPr lang="en-US" b="1" dirty="0"/>
              <a:t> </a:t>
            </a:r>
            <a:r>
              <a:rPr lang="en-US" b="1" dirty="0" err="1"/>
              <a:t>Pavlović</a:t>
            </a:r>
            <a:r>
              <a:rPr lang="en-US" b="1" dirty="0"/>
              <a:t>, Ministry of Education, Science and Technology Development</a:t>
            </a:r>
          </a:p>
          <a:p>
            <a:r>
              <a:rPr lang="en-US" b="1" dirty="0" err="1"/>
              <a:t>Tijana</a:t>
            </a:r>
            <a:r>
              <a:rPr lang="en-US" b="1" dirty="0"/>
              <a:t> </a:t>
            </a:r>
            <a:r>
              <a:rPr lang="en-US" b="1" dirty="0" err="1"/>
              <a:t>Knežević</a:t>
            </a:r>
            <a:r>
              <a:rPr lang="en-US" b="1" dirty="0"/>
              <a:t>, Ministry of Education, Science and Technology Development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20712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Reviewers: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Prof. </a:t>
            </a:r>
            <a:r>
              <a:rPr lang="en-US" b="1" dirty="0" err="1"/>
              <a:t>Srdjan</a:t>
            </a:r>
            <a:r>
              <a:rPr lang="en-US" b="1" dirty="0"/>
              <a:t> </a:t>
            </a:r>
            <a:r>
              <a:rPr lang="en-US" b="1" dirty="0" err="1"/>
              <a:t>Stanković</a:t>
            </a:r>
            <a:r>
              <a:rPr lang="en-US" b="1" dirty="0"/>
              <a:t>, National Council for Higher Education, Serbia </a:t>
            </a:r>
          </a:p>
          <a:p>
            <a:r>
              <a:rPr lang="it-IT" b="1" dirty="0"/>
              <a:t>Prof. Claudio Moraga, European Centre for Soft Computing, Spain </a:t>
            </a:r>
          </a:p>
          <a:p>
            <a:r>
              <a:rPr lang="de-DE" b="1" dirty="0"/>
              <a:t>Dr. Norbert Jesse, QuinScape, Dortmund, Germany </a:t>
            </a:r>
          </a:p>
          <a:p>
            <a:r>
              <a:rPr lang="en-US" b="1" dirty="0"/>
              <a:t>Prof. Peter </a:t>
            </a:r>
            <a:r>
              <a:rPr lang="en-US" b="1" dirty="0" err="1"/>
              <a:t>Kopacek</a:t>
            </a:r>
            <a:r>
              <a:rPr lang="en-US" b="1" dirty="0"/>
              <a:t>, Vienna University of Technology, Austria </a:t>
            </a:r>
          </a:p>
          <a:p>
            <a:r>
              <a:rPr lang="en-US" b="1" dirty="0"/>
              <a:t>Dr. Timothy Dee, Canterbury Christ Church University, UK </a:t>
            </a:r>
          </a:p>
          <a:p>
            <a:r>
              <a:rPr lang="pt-BR" b="1" dirty="0"/>
              <a:t>Prof. Leonel Sousa, Instituto Superior Techico, Lisbon, Portugal </a:t>
            </a:r>
          </a:p>
          <a:p>
            <a:r>
              <a:rPr lang="en-US" b="1" dirty="0"/>
              <a:t>Prof. </a:t>
            </a:r>
            <a:r>
              <a:rPr lang="en-US" b="1" dirty="0" err="1"/>
              <a:t>Marijan</a:t>
            </a:r>
            <a:r>
              <a:rPr lang="en-US" b="1" dirty="0"/>
              <a:t> </a:t>
            </a:r>
            <a:r>
              <a:rPr lang="en-US" b="1" dirty="0" err="1"/>
              <a:t>Gušev</a:t>
            </a:r>
            <a:r>
              <a:rPr lang="en-US" b="1" dirty="0"/>
              <a:t>, Regional Expert, Macedonia </a:t>
            </a:r>
          </a:p>
          <a:p>
            <a:r>
              <a:rPr lang="en-US" b="1" dirty="0"/>
              <a:t>Prof. </a:t>
            </a:r>
            <a:r>
              <a:rPr lang="en-US" b="1" dirty="0" err="1"/>
              <a:t>Katerina</a:t>
            </a:r>
            <a:r>
              <a:rPr lang="en-US" b="1" dirty="0"/>
              <a:t> </a:t>
            </a:r>
            <a:r>
              <a:rPr lang="en-US" b="1" dirty="0" err="1"/>
              <a:t>Georgouli</a:t>
            </a:r>
            <a:r>
              <a:rPr lang="en-US" b="1" dirty="0"/>
              <a:t>, TEI-Athens, Greece </a:t>
            </a:r>
          </a:p>
          <a:p>
            <a:r>
              <a:rPr lang="en-US" b="1" dirty="0"/>
              <a:t>Prof. </a:t>
            </a:r>
            <a:r>
              <a:rPr lang="en-US" b="1" dirty="0" err="1"/>
              <a:t>Željko</a:t>
            </a:r>
            <a:r>
              <a:rPr lang="en-US" b="1" dirty="0"/>
              <a:t> </a:t>
            </a:r>
            <a:r>
              <a:rPr lang="en-US" b="1" dirty="0" err="1"/>
              <a:t>Djurović</a:t>
            </a:r>
            <a:r>
              <a:rPr lang="en-US" b="1" dirty="0"/>
              <a:t>, University of Belgrade, Serbia </a:t>
            </a:r>
          </a:p>
          <a:p>
            <a:r>
              <a:rPr lang="en-US" b="1" dirty="0"/>
              <a:t>Prof. Viktor </a:t>
            </a:r>
            <a:r>
              <a:rPr lang="en-US" b="1" dirty="0" err="1"/>
              <a:t>Nedović</a:t>
            </a:r>
            <a:r>
              <a:rPr lang="en-US" b="1" dirty="0"/>
              <a:t>, University of Belgrade, Serbia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15514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Forming of the National Inter-Institutional Advisory </a:t>
            </a:r>
            <a:r>
              <a:rPr lang="en-US" b="1" dirty="0"/>
              <a:t>B</a:t>
            </a:r>
            <a:r>
              <a:rPr lang="en-US" b="1" dirty="0" smtClean="0"/>
              <a:t>oard – NIIAB</a:t>
            </a:r>
          </a:p>
          <a:p>
            <a:pPr lvl="1"/>
            <a:r>
              <a:rPr lang="en-US" sz="1800" b="1" dirty="0" smtClean="0"/>
              <a:t>Authors + reviewers = NIIAB members</a:t>
            </a:r>
          </a:p>
          <a:p>
            <a:r>
              <a:rPr lang="en-US" b="1" dirty="0" smtClean="0"/>
              <a:t>Acquiring of experiences (workshops and visits to EU Universities)</a:t>
            </a:r>
          </a:p>
          <a:p>
            <a:r>
              <a:rPr lang="en-US" b="1" dirty="0" smtClean="0"/>
              <a:t>Collecting and selection of relevant EU documents </a:t>
            </a:r>
          </a:p>
          <a:p>
            <a:r>
              <a:rPr lang="en-US" b="1" dirty="0" smtClean="0"/>
              <a:t>Analysis of current state in the Republic of Serbia</a:t>
            </a:r>
          </a:p>
          <a:p>
            <a:r>
              <a:rPr lang="en-US" b="1" dirty="0" smtClean="0"/>
              <a:t>Creation of the structure of the Platform </a:t>
            </a:r>
          </a:p>
          <a:p>
            <a:r>
              <a:rPr lang="en-US" b="1" dirty="0" smtClean="0"/>
              <a:t>Task assignment and sections development</a:t>
            </a:r>
          </a:p>
          <a:p>
            <a:r>
              <a:rPr lang="en-US" b="1" dirty="0" smtClean="0"/>
              <a:t>Review procedure at section level</a:t>
            </a:r>
          </a:p>
          <a:p>
            <a:r>
              <a:rPr lang="en-US" b="1" dirty="0" smtClean="0"/>
              <a:t>Integration and external review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30387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Executive </a:t>
            </a:r>
            <a:r>
              <a:rPr lang="en-US" sz="2800" b="1" dirty="0" smtClean="0"/>
              <a:t>summary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Republic of Serbia – current </a:t>
            </a:r>
            <a:r>
              <a:rPr lang="en-US" sz="2800" b="1" dirty="0" smtClean="0"/>
              <a:t>state</a:t>
            </a:r>
          </a:p>
          <a:p>
            <a:pPr marL="400050" lvl="1" indent="0">
              <a:buNone/>
            </a:pPr>
            <a:r>
              <a:rPr lang="en-US" sz="2400" b="1" dirty="0" smtClean="0"/>
              <a:t>2.1. </a:t>
            </a:r>
            <a:r>
              <a:rPr lang="en-US" sz="2400" b="1" dirty="0"/>
              <a:t>Internal </a:t>
            </a:r>
            <a:r>
              <a:rPr lang="en-US" sz="2400" b="1" dirty="0" smtClean="0"/>
              <a:t>structure</a:t>
            </a:r>
          </a:p>
          <a:p>
            <a:pPr marL="400050" lvl="1" indent="0">
              <a:buNone/>
            </a:pPr>
            <a:r>
              <a:rPr lang="en-US" sz="2400" b="1" dirty="0" smtClean="0"/>
              <a:t>2.2. </a:t>
            </a:r>
            <a:r>
              <a:rPr lang="en-US" sz="2400" b="1" dirty="0"/>
              <a:t>External factors</a:t>
            </a:r>
            <a:endParaRPr lang="en-US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Strategic </a:t>
            </a:r>
            <a:r>
              <a:rPr lang="en-US" sz="2800" b="1" dirty="0" smtClean="0"/>
              <a:t>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Recommendations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Best practice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13222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2.1. Internal </a:t>
            </a:r>
            <a:r>
              <a:rPr lang="en-US" dirty="0">
                <a:effectLst/>
              </a:rPr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Serbia – general remarks and global competitiveness </a:t>
            </a:r>
            <a:r>
              <a:rPr lang="en-US" b="1" dirty="0" smtClean="0"/>
              <a:t>index</a:t>
            </a:r>
          </a:p>
          <a:p>
            <a:r>
              <a:rPr lang="en-US" b="1" dirty="0"/>
              <a:t>Population </a:t>
            </a:r>
            <a:r>
              <a:rPr lang="en-US" b="1" dirty="0" smtClean="0"/>
              <a:t>structure</a:t>
            </a:r>
          </a:p>
          <a:p>
            <a:r>
              <a:rPr lang="en-US" b="1" dirty="0"/>
              <a:t>Development Policy – Legislative Framework and </a:t>
            </a:r>
            <a:r>
              <a:rPr lang="en-US" b="1" dirty="0" smtClean="0"/>
              <a:t>Documents</a:t>
            </a:r>
          </a:p>
          <a:p>
            <a:r>
              <a:rPr lang="en-US" b="1" dirty="0" smtClean="0"/>
              <a:t>Education</a:t>
            </a:r>
          </a:p>
          <a:p>
            <a:r>
              <a:rPr lang="en-US" b="1" dirty="0" smtClean="0"/>
              <a:t>Research</a:t>
            </a:r>
          </a:p>
          <a:p>
            <a:r>
              <a:rPr lang="en-US" b="1" dirty="0"/>
              <a:t>Innovation </a:t>
            </a:r>
            <a:r>
              <a:rPr lang="en-US" b="1" dirty="0" smtClean="0"/>
              <a:t>system</a:t>
            </a:r>
          </a:p>
          <a:p>
            <a:r>
              <a:rPr lang="en-US" b="1" dirty="0"/>
              <a:t>New infrastructure </a:t>
            </a:r>
            <a:r>
              <a:rPr lang="en-US" b="1" dirty="0" smtClean="0"/>
              <a:t>investments</a:t>
            </a:r>
          </a:p>
          <a:p>
            <a:r>
              <a:rPr lang="en-US" b="1" dirty="0"/>
              <a:t>Business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</p:spTree>
    <p:extLst>
      <p:ext uri="{BB962C8B-B14F-4D97-AF65-F5344CB8AC3E}">
        <p14:creationId xmlns:p14="http://schemas.microsoft.com/office/powerpoint/2010/main" val="12010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/>
              </a:rPr>
              <a:t>2.1.1. General </a:t>
            </a:r>
            <a:r>
              <a:rPr lang="en-US" sz="4000" dirty="0">
                <a:effectLst/>
              </a:rPr>
              <a:t>remarks and </a:t>
            </a:r>
            <a:r>
              <a:rPr lang="en-US" sz="4000" dirty="0" smtClean="0">
                <a:effectLst/>
              </a:rPr>
              <a:t>GCI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State </a:t>
            </a:r>
            <a:r>
              <a:rPr lang="en-US" b="1" dirty="0"/>
              <a:t>of development according to GCI pillars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7696" cy="535418"/>
          </a:xfrm>
          <a:prstGeom prst="rect">
            <a:avLst/>
          </a:prstGeom>
        </p:spPr>
      </p:pic>
      <p:pic>
        <p:nvPicPr>
          <p:cNvPr id="5" name="Picture 4" descr="3triangles - original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045" y="14484"/>
            <a:ext cx="1073806" cy="89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30" y="76097"/>
            <a:ext cx="6572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National Platform for Knowledge Triangle in Serbia </a:t>
            </a:r>
          </a:p>
          <a:p>
            <a:pPr algn="ctr"/>
            <a:r>
              <a:rPr lang="en-US" dirty="0" smtClean="0"/>
              <a:t>KNOWTS 158881-TEMPUS-RS-JPHES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4" cstate="print"/>
          <a:srcRect t="26849"/>
          <a:stretch/>
        </p:blipFill>
        <p:spPr bwMode="auto">
          <a:xfrm>
            <a:off x="2057400" y="1600200"/>
            <a:ext cx="4809490" cy="3983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28800" y="6009094"/>
            <a:ext cx="5520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Serbia is at the 95th place out of 144 analyzed states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9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318</TotalTime>
  <Words>2454</Words>
  <Application>Microsoft Office PowerPoint</Application>
  <PresentationFormat>On-screen Show (4:3)</PresentationFormat>
  <Paragraphs>367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Executive</vt:lpstr>
      <vt:lpstr>CorelDRAW.Graphic.14</vt:lpstr>
      <vt:lpstr>National Platform for Knowledge Triangle in Serbia </vt:lpstr>
      <vt:lpstr>Goals:</vt:lpstr>
      <vt:lpstr>Authors:</vt:lpstr>
      <vt:lpstr>Authors:</vt:lpstr>
      <vt:lpstr>Reviewers: </vt:lpstr>
      <vt:lpstr>Methodology:</vt:lpstr>
      <vt:lpstr>Contents:</vt:lpstr>
      <vt:lpstr>2.1. Internal structure</vt:lpstr>
      <vt:lpstr>2.1.1. General remarks and GCI</vt:lpstr>
      <vt:lpstr>2.1.2. Population structure</vt:lpstr>
      <vt:lpstr>2.1.3. Development Policy – Legislative Framework and Documents</vt:lpstr>
      <vt:lpstr>2.1.4. Education</vt:lpstr>
      <vt:lpstr>2.1.5. Research</vt:lpstr>
      <vt:lpstr>2.1.6. Innovation system</vt:lpstr>
      <vt:lpstr>2.1.7. New infrastructure investments</vt:lpstr>
      <vt:lpstr>2.1.8. Business environment</vt:lpstr>
      <vt:lpstr>2.2. External factors</vt:lpstr>
      <vt:lpstr>3. Strategic goals</vt:lpstr>
      <vt:lpstr>3. Strategic goals</vt:lpstr>
      <vt:lpstr>3. Strategic goals</vt:lpstr>
      <vt:lpstr>3. Strategic goals</vt:lpstr>
      <vt:lpstr>3. Strategic goals</vt:lpstr>
      <vt:lpstr>4. Recommendations</vt:lpstr>
      <vt:lpstr>4. Recommendations</vt:lpstr>
      <vt:lpstr>4. Recommendations</vt:lpstr>
      <vt:lpstr>Developing more coherence between policies</vt:lpstr>
      <vt:lpstr>Developing more coherence between policies</vt:lpstr>
      <vt:lpstr>4.2. Accelerating pedagogical reform</vt:lpstr>
      <vt:lpstr>4.2. Accelerating pedagogical reform</vt:lpstr>
      <vt:lpstr>4.3. Partnership between universities and business </vt:lpstr>
      <vt:lpstr>4.4. Measures to develop an innovation culture </vt:lpstr>
      <vt:lpstr>4.5. Creating incentives for universities to develop transferable knowledge</vt:lpstr>
      <vt:lpstr>4.6.New approaches to quality assessment</vt:lpstr>
      <vt:lpstr>5. Best practice examples</vt:lpstr>
      <vt:lpstr>Further promotional activities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Platform for Knowledge Triangle in Serbia</dc:title>
  <dc:creator>Ivan</dc:creator>
  <cp:lastModifiedBy>Ivan</cp:lastModifiedBy>
  <cp:revision>94</cp:revision>
  <dcterms:created xsi:type="dcterms:W3CDTF">2013-06-17T16:41:00Z</dcterms:created>
  <dcterms:modified xsi:type="dcterms:W3CDTF">2013-06-19T08:19:43Z</dcterms:modified>
</cp:coreProperties>
</file>