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66" r:id="rId4"/>
    <p:sldId id="300" r:id="rId5"/>
    <p:sldId id="301" r:id="rId6"/>
    <p:sldId id="302" r:id="rId7"/>
    <p:sldId id="303" r:id="rId8"/>
    <p:sldId id="291" r:id="rId9"/>
    <p:sldId id="257" r:id="rId10"/>
    <p:sldId id="293" r:id="rId11"/>
    <p:sldId id="294" r:id="rId12"/>
    <p:sldId id="295" r:id="rId13"/>
    <p:sldId id="298" r:id="rId14"/>
    <p:sldId id="299" r:id="rId15"/>
    <p:sldId id="296" r:id="rId16"/>
    <p:sldId id="297" r:id="rId17"/>
    <p:sldId id="304" r:id="rId18"/>
    <p:sldId id="277" r:id="rId19"/>
    <p:sldId id="307" r:id="rId20"/>
    <p:sldId id="305" r:id="rId21"/>
    <p:sldId id="306" r:id="rId22"/>
    <p:sldId id="308" r:id="rId23"/>
    <p:sldId id="273" r:id="rId24"/>
    <p:sldId id="309" r:id="rId25"/>
    <p:sldId id="310" r:id="rId26"/>
  </p:sldIdLst>
  <p:sldSz cx="9144000" cy="6858000" type="screen4x3"/>
  <p:notesSz cx="6858000" cy="9144000"/>
  <p:custShowLst>
    <p:custShow name="Zielgruppenpräsentation 1" id="0">
      <p:sldLst>
        <p:sld r:id="rId2"/>
        <p:sld r:id="rId10"/>
        <p:sld r:id="rId4"/>
        <p:sld r:id="rId24"/>
        <p:sld r:id="rId19"/>
      </p:sldLst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6E00"/>
    <a:srgbClr val="88182E"/>
    <a:srgbClr val="6E9825"/>
    <a:srgbClr val="8199A7"/>
    <a:srgbClr val="8C8C8C"/>
    <a:srgbClr val="A0A0A0"/>
    <a:srgbClr val="24537A"/>
    <a:srgbClr val="646464"/>
    <a:srgbClr val="4C609E"/>
    <a:srgbClr val="3D4D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97484" autoAdjust="0"/>
  </p:normalViewPr>
  <p:slideViewPr>
    <p:cSldViewPr>
      <p:cViewPr>
        <p:scale>
          <a:sx n="150" d="100"/>
          <a:sy n="150" d="100"/>
        </p:scale>
        <p:origin x="-888" y="-78"/>
      </p:cViewPr>
      <p:guideLst>
        <p:guide orient="horz" pos="1852"/>
        <p:guide orient="horz" pos="1570"/>
        <p:guide orient="horz" pos="4036"/>
        <p:guide orient="horz" pos="3022"/>
        <p:guide orient="horz" pos="2296"/>
        <p:guide pos="3068"/>
        <p:guide pos="788"/>
        <p:guide pos="5488"/>
        <p:guide pos="4080"/>
        <p:guide pos="4216"/>
        <p:guide pos="3206"/>
      </p:guideLst>
    </p:cSldViewPr>
  </p:slideViewPr>
  <p:outlineViewPr>
    <p:cViewPr>
      <p:scale>
        <a:sx n="33" d="100"/>
        <a:sy n="33" d="100"/>
      </p:scale>
      <p:origin x="0" y="8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87121-9B00-174C-B24A-D77EA2C320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321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28995-0738-8240-AEDA-5AF1D68F0A40}" type="slidenum">
              <a:rPr lang="de-DE"/>
              <a:pPr/>
              <a:t>1</a:t>
            </a:fld>
            <a:endParaRPr 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10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11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12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4BE7E-C80F-CC42-A08A-2E286745EC15}" type="slidenum">
              <a:rPr lang="de-DE"/>
              <a:pPr/>
              <a:t>15</a:t>
            </a:fld>
            <a:endParaRPr 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16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18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19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23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2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3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4BE7E-C80F-CC42-A08A-2E286745EC15}" type="slidenum">
              <a:rPr lang="de-DE"/>
              <a:pPr/>
              <a:t>4</a:t>
            </a:fld>
            <a:endParaRPr 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5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6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4BE7E-C80F-CC42-A08A-2E286745EC15}" type="slidenum">
              <a:rPr lang="de-DE"/>
              <a:pPr/>
              <a:t>7</a:t>
            </a:fld>
            <a:endParaRPr 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8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64B8-DA69-1C47-8520-4181B91B2C46}" type="slidenum">
              <a:rPr lang="de-DE"/>
              <a:pPr/>
              <a:t>9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0950" y="1917700"/>
            <a:ext cx="7461250" cy="654050"/>
          </a:xfrm>
        </p:spPr>
        <p:txBody>
          <a:bodyPr/>
          <a:lstStyle>
            <a:lvl1pPr>
              <a:defRPr>
                <a:solidFill>
                  <a:srgbClr val="EB6E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0950" y="2892425"/>
            <a:ext cx="7461250" cy="5651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1250950" y="2733675"/>
            <a:ext cx="7461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Bild 8" descr="PPT_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2000"/>
            <a:ext cx="1947672" cy="719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01.01.2010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HT IN VERWEND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92899" y="2940050"/>
            <a:ext cx="2016125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92900" y="4783138"/>
            <a:ext cx="2019300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01.01.2010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250950" y="2940050"/>
            <a:ext cx="5226050" cy="3467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ICHT IN VERWEND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01.01.2010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ICHT IN VERWEND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0950" y="1916113"/>
            <a:ext cx="7461250" cy="6556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0950" y="2863850"/>
            <a:ext cx="3654425" cy="3543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57775" y="2863850"/>
            <a:ext cx="3654425" cy="35433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01.01.2010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1916113"/>
            <a:ext cx="74612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2863850"/>
            <a:ext cx="74612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328823" y="412750"/>
            <a:ext cx="4103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de-DE" sz="700" dirty="0" smtClean="0">
                <a:solidFill>
                  <a:srgbClr val="A0A0A0"/>
                </a:solidFill>
              </a:rPr>
              <a:t>Seite </a:t>
            </a:r>
            <a:fld id="{B5F8838B-D505-D747-892C-7E7C81B02719}" type="slidenum">
              <a:rPr lang="de-DE" sz="700">
                <a:solidFill>
                  <a:srgbClr val="A0A0A0"/>
                </a:solidFill>
              </a:rPr>
              <a:pPr algn="r"/>
              <a:t>‹Nr.›</a:t>
            </a:fld>
            <a:endParaRPr lang="de-DE" sz="700" dirty="0">
              <a:solidFill>
                <a:srgbClr val="A0A0A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1598" y="412750"/>
            <a:ext cx="511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A0A0A0"/>
                </a:solidFill>
              </a:defRPr>
            </a:lvl1pPr>
          </a:lstStyle>
          <a:p>
            <a:r>
              <a:rPr lang="en-US" smtClean="0"/>
              <a:t>01.01.2010</a:t>
            </a:r>
            <a:endParaRPr lang="de-DE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250950" y="2733675"/>
            <a:ext cx="7461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Bild 9" descr="PPT_Zit.co.at_normal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00" y="450000"/>
            <a:ext cx="719328" cy="1432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0" r:id="rId5"/>
  </p:sldLayoutIdLst>
  <p:hf sldNum="0" hdr="0" ftr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EB6E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7338" indent="-28733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EB6E00"/>
        </a:buClr>
        <a:buFont typeface="Wingdings" pitchFamily="-65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95275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Wingdings" pitchFamily="-65" charset="2"/>
        <a:buChar char="§"/>
        <a:defRPr sz="1500">
          <a:solidFill>
            <a:schemeClr val="tx1"/>
          </a:solidFill>
          <a:latin typeface="+mn-lt"/>
          <a:ea typeface="+mn-ea"/>
        </a:defRPr>
      </a:lvl2pPr>
      <a:lvl3pPr marL="871538" indent="-28575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646464"/>
        </a:buClr>
        <a:buFont typeface="Wingdings" pitchFamily="-65" charset="2"/>
        <a:buChar char="§"/>
        <a:defRPr sz="1500">
          <a:solidFill>
            <a:srgbClr val="646464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-65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zernohorszky@zit.co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Technology </a:t>
            </a:r>
            <a:r>
              <a:rPr lang="de-DE" dirty="0" smtClean="0"/>
              <a:t>Transfer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fostered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ZIT</a:t>
            </a: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Mag.</a:t>
            </a:r>
            <a:r>
              <a:rPr lang="de-DE" u="sng" baseline="30000" dirty="0" err="1" smtClean="0"/>
              <a:t>a</a:t>
            </a:r>
            <a:r>
              <a:rPr lang="de-DE" dirty="0" smtClean="0"/>
              <a:t> Eva </a:t>
            </a:r>
            <a:r>
              <a:rPr lang="de-DE" dirty="0" err="1" smtClean="0"/>
              <a:t>Czernohorszky</a:t>
            </a:r>
            <a:endParaRPr lang="de-DE" dirty="0" smtClean="0"/>
          </a:p>
          <a:p>
            <a:endParaRPr lang="de-DE" dirty="0"/>
          </a:p>
          <a:p>
            <a:r>
              <a:rPr lang="de-DE" sz="1300" dirty="0" smtClean="0">
                <a:solidFill>
                  <a:srgbClr val="646464"/>
                </a:solidFill>
              </a:rPr>
              <a:t>Wien, November 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Technology </a:t>
            </a:r>
            <a:r>
              <a:rPr lang="de-DE" dirty="0" smtClean="0"/>
              <a:t>Transfer…</a:t>
            </a: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… </a:t>
            </a:r>
            <a:r>
              <a:rPr lang="de-DE" sz="2000" dirty="0" err="1" smtClean="0"/>
              <a:t>helps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accelerate</a:t>
            </a:r>
            <a:r>
              <a:rPr lang="de-DE" sz="2000" dirty="0" smtClean="0"/>
              <a:t> </a:t>
            </a:r>
            <a:r>
              <a:rPr lang="de-DE" sz="2000" dirty="0" err="1" smtClean="0"/>
              <a:t>innovation</a:t>
            </a:r>
            <a:r>
              <a:rPr lang="de-DE" sz="2000" dirty="0" smtClean="0"/>
              <a:t> </a:t>
            </a:r>
            <a:r>
              <a:rPr lang="de-DE" sz="2000" dirty="0" err="1" smtClean="0"/>
              <a:t>circles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…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much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efficient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working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ones</a:t>
            </a:r>
            <a:r>
              <a:rPr lang="de-DE" sz="2000" dirty="0" smtClean="0"/>
              <a:t> </a:t>
            </a:r>
            <a:r>
              <a:rPr lang="de-DE" sz="2000" dirty="0" err="1" smtClean="0"/>
              <a:t>own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…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helpful</a:t>
            </a:r>
            <a:r>
              <a:rPr lang="de-DE" sz="2000" dirty="0" smtClean="0"/>
              <a:t> </a:t>
            </a:r>
            <a:r>
              <a:rPr lang="de-DE" sz="2000" dirty="0" err="1" smtClean="0"/>
              <a:t>inspiring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institutions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forumalted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a </a:t>
            </a:r>
            <a:r>
              <a:rPr lang="de-DE" sz="2000" dirty="0" err="1" smtClean="0"/>
              <a:t>practical</a:t>
            </a:r>
            <a:r>
              <a:rPr lang="de-DE" sz="2000" dirty="0" smtClean="0"/>
              <a:t> </a:t>
            </a:r>
            <a:r>
              <a:rPr lang="de-DE" sz="2000" dirty="0" err="1" smtClean="0"/>
              <a:t>ponit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view</a:t>
            </a:r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Technology Transfer </a:t>
            </a:r>
            <a:r>
              <a:rPr lang="de-DE" dirty="0" err="1" smtClean="0"/>
              <a:t>needs</a:t>
            </a:r>
            <a:r>
              <a:rPr lang="de-DE" dirty="0" smtClean="0"/>
              <a:t>… </a:t>
            </a: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… </a:t>
            </a:r>
            <a:r>
              <a:rPr lang="de-DE" sz="2000" dirty="0" err="1" smtClean="0"/>
              <a:t>reliability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expectations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… </a:t>
            </a:r>
            <a:r>
              <a:rPr lang="de-DE" sz="2000" dirty="0" err="1" smtClean="0"/>
              <a:t>understanding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partners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… </a:t>
            </a:r>
            <a:r>
              <a:rPr lang="de-DE" sz="2000" dirty="0" err="1" smtClean="0"/>
              <a:t>sympathy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way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thinking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acting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partners</a:t>
            </a:r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r>
              <a:rPr lang="de-DE" sz="2000" dirty="0" err="1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Therefore</a:t>
            </a:r>
            <a:r>
              <a:rPr lang="de-DE" sz="2000" dirty="0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de-DE" sz="2000" dirty="0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transfer</a:t>
            </a:r>
            <a:r>
              <a:rPr lang="de-DE" sz="2000" dirty="0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de-DE" sz="2000" dirty="0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 not a matter </a:t>
            </a:r>
            <a:r>
              <a:rPr lang="de-DE" sz="2000" dirty="0" err="1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000" dirty="0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course</a:t>
            </a:r>
            <a:r>
              <a:rPr lang="de-DE" sz="2000" dirty="0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rgbClr val="EB6E00"/>
                </a:solidFill>
                <a:latin typeface="+mj-lt"/>
                <a:ea typeface="+mj-ea"/>
                <a:cs typeface="+mj-cs"/>
              </a:rPr>
              <a:t>yet</a:t>
            </a:r>
            <a:endParaRPr lang="de-DE" sz="2000" dirty="0" smtClean="0">
              <a:solidFill>
                <a:srgbClr val="EB6E0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de-DE" sz="2000" dirty="0" smtClean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OurMixture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Measures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ist ein Bullet Point, Hierarchie 1,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Das ist ein Bullet Point, Hierarchie 2,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Das ist ein Bullet Point, Hierarchie 3,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r>
              <a:rPr lang="de-DE" dirty="0"/>
              <a:t> (RGB 100/100/100)</a:t>
            </a:r>
          </a:p>
          <a:p>
            <a:pPr lvl="2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EB6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8" name="Bild 7" descr="PPT_Zit.co.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450000"/>
            <a:ext cx="719352" cy="14326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0" y="2667000"/>
            <a:ext cx="9144000" cy="1600200"/>
          </a:xfrm>
          <a:prstGeom prst="rect">
            <a:avLst/>
          </a:prstGeom>
          <a:solidFill>
            <a:srgbClr val="EB6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50950" y="2733675"/>
            <a:ext cx="74612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Competence </a:t>
            </a:r>
            <a:r>
              <a:rPr lang="de-DE" dirty="0" smtClean="0">
                <a:solidFill>
                  <a:srgbClr val="000000"/>
                </a:solidFill>
              </a:rPr>
              <a:t>Centers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Are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lang="de-DE" dirty="0" smtClean="0"/>
          </a:p>
          <a:p>
            <a:r>
              <a:rPr lang="de-DE" dirty="0" smtClean="0"/>
              <a:t>In 1998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republic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Vienna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establishment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endParaRPr lang="de-DE" dirty="0" smtClean="0"/>
          </a:p>
          <a:p>
            <a:r>
              <a:rPr lang="de-DE" dirty="0" smtClean="0"/>
              <a:t>Today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label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COMET</a:t>
            </a:r>
          </a:p>
          <a:p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republic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Austria </a:t>
            </a:r>
            <a:r>
              <a:rPr lang="de-DE" dirty="0" err="1" smtClean="0"/>
              <a:t>invests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150 </a:t>
            </a:r>
            <a:r>
              <a:rPr lang="de-DE" dirty="0" err="1" smtClean="0"/>
              <a:t>mio</a:t>
            </a:r>
            <a:r>
              <a:rPr lang="de-DE" dirty="0" smtClean="0"/>
              <a:t>. € p.a.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 err="1" smtClean="0"/>
              <a:t>over</a:t>
            </a:r>
            <a:r>
              <a:rPr lang="de-DE" dirty="0" smtClean="0"/>
              <a:t> Austria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40 </a:t>
            </a:r>
            <a:r>
              <a:rPr lang="de-DE" dirty="0" err="1" smtClean="0"/>
              <a:t>centers</a:t>
            </a:r>
            <a:endParaRPr lang="de-DE" dirty="0" smtClean="0"/>
          </a:p>
          <a:p>
            <a:r>
              <a:rPr lang="de-DE" dirty="0" err="1" smtClean="0"/>
              <a:t>some</a:t>
            </a:r>
            <a:r>
              <a:rPr lang="de-DE" dirty="0" smtClean="0"/>
              <a:t> 1,500 </a:t>
            </a:r>
            <a:r>
              <a:rPr lang="de-DE" dirty="0" err="1" smtClean="0"/>
              <a:t>researchers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r>
              <a:rPr lang="de-DE" dirty="0" smtClean="0"/>
              <a:t> on </a:t>
            </a: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projetcs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Competence </a:t>
            </a:r>
            <a:r>
              <a:rPr lang="de-DE" dirty="0" smtClean="0">
                <a:solidFill>
                  <a:srgbClr val="000000"/>
                </a:solidFill>
              </a:rPr>
              <a:t>Centers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objective</a:t>
            </a:r>
            <a:r>
              <a:rPr lang="de-DE" dirty="0" smtClean="0"/>
              <a:t>: </a:t>
            </a:r>
            <a:r>
              <a:rPr lang="de-DE" dirty="0" err="1" smtClean="0"/>
              <a:t>strengthen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culture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</a:t>
            </a:r>
            <a:r>
              <a:rPr lang="de-DE" dirty="0" smtClean="0"/>
              <a:t>-operation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Distinct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element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ambitious</a:t>
            </a:r>
            <a:r>
              <a:rPr lang="de-DE" dirty="0" smtClean="0"/>
              <a:t> </a:t>
            </a:r>
            <a:r>
              <a:rPr lang="de-DE" dirty="0" err="1" smtClean="0"/>
              <a:t>orientation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excellence </a:t>
            </a:r>
            <a:r>
              <a:rPr lang="de-DE" dirty="0" err="1" smtClean="0"/>
              <a:t>and</a:t>
            </a:r>
            <a:r>
              <a:rPr lang="de-DE" dirty="0" smtClean="0"/>
              <a:t> an international </a:t>
            </a:r>
            <a:r>
              <a:rPr lang="de-DE" dirty="0" err="1" smtClean="0"/>
              <a:t>orientation</a:t>
            </a:r>
            <a:r>
              <a:rPr lang="de-DE" dirty="0" smtClean="0"/>
              <a:t> 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firm </a:t>
            </a:r>
            <a:r>
              <a:rPr lang="de-DE" dirty="0" err="1" smtClean="0"/>
              <a:t>projects</a:t>
            </a:r>
            <a:r>
              <a:rPr lang="de-DE" dirty="0" smtClean="0"/>
              <a:t> (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permitted</a:t>
            </a:r>
            <a:r>
              <a:rPr lang="de-DE" dirty="0" smtClean="0"/>
              <a:t>,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 multifirm </a:t>
            </a:r>
            <a:r>
              <a:rPr lang="de-DE" dirty="0" err="1" smtClean="0"/>
              <a:t>projects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12 </a:t>
            </a:r>
            <a:r>
              <a:rPr lang="de-DE" dirty="0" err="1" smtClean="0">
                <a:solidFill>
                  <a:schemeClr val="tx1"/>
                </a:solidFill>
              </a:rPr>
              <a:t>Viennese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/>
              <a:t>Competence Centers</a:t>
            </a:r>
            <a:endParaRPr lang="de-DE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751645"/>
              </p:ext>
            </p:extLst>
          </p:nvPr>
        </p:nvGraphicFramePr>
        <p:xfrm>
          <a:off x="1250950" y="2940050"/>
          <a:ext cx="74612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625"/>
                <a:gridCol w="3730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ACIB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Industrial Biotechnology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Xtribology</a:t>
                      </a:r>
                      <a:endParaRPr lang="en-US" sz="1400" b="0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Tribology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VRVIS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Visual Computing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FTW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Telecommunications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SBA</a:t>
                      </a:r>
                      <a:endParaRPr lang="en-US" sz="1400" b="0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Security and Safety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</a:rPr>
                        <a:t> in ICT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ECV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Embedded Computer Vision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AIR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Advanced Interface Research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JOIN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Joining Technologies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</a:tr>
            </a:tbl>
          </a:graphicData>
        </a:graphic>
      </p:graphicFrame>
      <p:sp>
        <p:nvSpPr>
          <p:cNvPr id="8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909267"/>
            <a:ext cx="7461250" cy="655637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Viennese</a:t>
            </a:r>
            <a:r>
              <a:rPr lang="de-DE" dirty="0" smtClean="0"/>
              <a:t> Competence Centers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971600" y="2924944"/>
            <a:ext cx="7461250" cy="35433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9493845"/>
              </p:ext>
            </p:extLst>
          </p:nvPr>
        </p:nvGraphicFramePr>
        <p:xfrm>
          <a:off x="1250950" y="2863850"/>
          <a:ext cx="74612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625"/>
                <a:gridCol w="3730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HFA Timber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Materials, Wood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FFFFFF"/>
                          </a:solidFill>
                        </a:rPr>
                        <a:t>Micromat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Reliability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</a:rPr>
                        <a:t> of Materials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MPPF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FFFFFF"/>
                          </a:solidFill>
                        </a:rPr>
                        <a:t>Multiplug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 and Play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</a:rPr>
                        <a:t>Fassade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E98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FFFFFF"/>
                          </a:solidFill>
                        </a:rPr>
                        <a:t>Softnet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Software Engineering 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199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Competence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more than 100 Partners </a:t>
            </a:r>
          </a:p>
          <a:p>
            <a:r>
              <a:rPr lang="en-US" dirty="0" smtClean="0"/>
              <a:t>with about 300 employees</a:t>
            </a:r>
          </a:p>
          <a:p>
            <a:endParaRPr lang="en-US" dirty="0"/>
          </a:p>
          <a:p>
            <a:r>
              <a:rPr lang="en-US" dirty="0" smtClean="0"/>
              <a:t>are very important junction points for the innovation system</a:t>
            </a:r>
          </a:p>
          <a:p>
            <a:r>
              <a:rPr lang="en-US" dirty="0" smtClean="0"/>
              <a:t>Represent the strongest topics of the science location Vienna in which science and industry are doing outstanding research </a:t>
            </a:r>
          </a:p>
          <a:p>
            <a:r>
              <a:rPr lang="en-US" dirty="0" smtClean="0"/>
              <a:t>Are key partners for ZIT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4985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Technology Transfer </a:t>
            </a:r>
            <a:r>
              <a:rPr lang="de-DE" dirty="0" smtClean="0">
                <a:solidFill>
                  <a:srgbClr val="000000"/>
                </a:solidFill>
              </a:rPr>
              <a:t>Consulting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EB6E00"/>
                </a:solidFill>
              </a:rPr>
              <a:t>Aim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strengthen</a:t>
            </a:r>
            <a:r>
              <a:rPr lang="de-DE" dirty="0" smtClean="0"/>
              <a:t> </a:t>
            </a:r>
            <a:r>
              <a:rPr lang="de-DE" dirty="0" err="1" smtClean="0"/>
              <a:t>Viennese</a:t>
            </a:r>
            <a:r>
              <a:rPr lang="de-DE" dirty="0" smtClean="0"/>
              <a:t> SMEs </a:t>
            </a:r>
            <a:r>
              <a:rPr lang="de-DE" dirty="0" err="1" smtClean="0"/>
              <a:t>optimizing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developing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endParaRPr lang="de-DE" dirty="0"/>
          </a:p>
          <a:p>
            <a:r>
              <a:rPr lang="de-DE" dirty="0" err="1" smtClean="0">
                <a:solidFill>
                  <a:srgbClr val="FF6600"/>
                </a:solidFill>
              </a:rPr>
              <a:t>By</a:t>
            </a:r>
            <a:endParaRPr lang="de-DE" dirty="0" smtClean="0">
              <a:solidFill>
                <a:srgbClr val="FF6600"/>
              </a:solidFill>
            </a:endParaRPr>
          </a:p>
          <a:p>
            <a:r>
              <a:rPr lang="de-DE" dirty="0" err="1" smtClean="0"/>
              <a:t>Connecting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competent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-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rgbClr val="EB6E00"/>
                </a:solidFill>
              </a:rPr>
              <a:t>Technology Consultants </a:t>
            </a:r>
            <a:r>
              <a:rPr lang="de-DE" dirty="0" err="1" smtClean="0">
                <a:solidFill>
                  <a:srgbClr val="EB6E00"/>
                </a:solidFill>
              </a:rPr>
              <a:t>of</a:t>
            </a:r>
            <a:r>
              <a:rPr lang="de-DE" dirty="0" smtClean="0">
                <a:solidFill>
                  <a:srgbClr val="EB6E00"/>
                </a:solidFill>
              </a:rPr>
              <a:t> ZIT </a:t>
            </a:r>
            <a:r>
              <a:rPr lang="de-DE" dirty="0" err="1" smtClean="0">
                <a:solidFill>
                  <a:srgbClr val="EB6E00"/>
                </a:solidFill>
              </a:rPr>
              <a:t>contribute</a:t>
            </a:r>
            <a:r>
              <a:rPr lang="de-DE" dirty="0" smtClean="0">
                <a:solidFill>
                  <a:srgbClr val="EB6E00"/>
                </a:solidFill>
              </a:rPr>
              <a:t> </a:t>
            </a:r>
          </a:p>
          <a:p>
            <a:pPr lvl="1"/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SMEs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endParaRPr lang="de-DE" dirty="0" smtClean="0"/>
          </a:p>
          <a:p>
            <a:pPr lvl="1"/>
            <a:r>
              <a:rPr lang="de-DE" dirty="0" err="1" smtClean="0"/>
              <a:t>Consultancy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finance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Organisational Tasks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7461250" cy="655637"/>
          </a:xfrm>
        </p:spPr>
        <p:txBody>
          <a:bodyPr/>
          <a:lstStyle/>
          <a:p>
            <a:r>
              <a:rPr lang="de-DE" dirty="0" smtClean="0"/>
              <a:t>Technology Transfer </a:t>
            </a:r>
            <a:r>
              <a:rPr lang="de-DE" dirty="0" smtClean="0">
                <a:solidFill>
                  <a:srgbClr val="000000"/>
                </a:solidFill>
              </a:rPr>
              <a:t>Consulting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67744" y="1556792"/>
            <a:ext cx="4572000" cy="323850"/>
            <a:chOff x="1434" y="805"/>
            <a:chExt cx="2880" cy="204"/>
          </a:xfrm>
          <a:solidFill>
            <a:srgbClr val="8199A7"/>
          </a:solidFill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34" y="805"/>
              <a:ext cx="2880" cy="2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34" y="805"/>
              <a:ext cx="2880" cy="204"/>
            </a:xfrm>
            <a:prstGeom prst="rect">
              <a:avLst/>
            </a:prstGeom>
            <a:grpFill/>
            <a:ln w="1905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321940" y="1627882"/>
            <a:ext cx="249741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  <a:latin typeface="+mn-lt"/>
              </a:rPr>
              <a:t>Enterprise </a:t>
            </a:r>
            <a:r>
              <a:rPr lang="de-DE" sz="1100" dirty="0" err="1" smtClean="0">
                <a:solidFill>
                  <a:schemeClr val="bg1"/>
                </a:solidFill>
                <a:latin typeface="+mn-lt"/>
              </a:rPr>
              <a:t>has</a:t>
            </a:r>
            <a:r>
              <a:rPr lang="de-DE" sz="1100" dirty="0" smtClean="0">
                <a:solidFill>
                  <a:schemeClr val="bg1"/>
                </a:solidFill>
                <a:latin typeface="+mn-lt"/>
              </a:rPr>
              <a:t> a </a:t>
            </a:r>
            <a:r>
              <a:rPr lang="de-DE" sz="1100" dirty="0" err="1" smtClean="0">
                <a:solidFill>
                  <a:schemeClr val="bg1"/>
                </a:solidFill>
                <a:latin typeface="+mn-lt"/>
              </a:rPr>
              <a:t>technological</a:t>
            </a:r>
            <a:r>
              <a:rPr lang="de-DE" sz="11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  <a:latin typeface="+mn-lt"/>
              </a:rPr>
              <a:t>challenge</a:t>
            </a:r>
            <a:endParaRPr lang="de-DE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276475" y="5337870"/>
            <a:ext cx="4572000" cy="663575"/>
            <a:chOff x="1434" y="3181"/>
            <a:chExt cx="2880" cy="418"/>
          </a:xfrm>
          <a:solidFill>
            <a:srgbClr val="EB6E00"/>
          </a:solidFill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434" y="3181"/>
              <a:ext cx="2880" cy="4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latin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434" y="3181"/>
              <a:ext cx="2880" cy="418"/>
            </a:xfrm>
            <a:prstGeom prst="rect">
              <a:avLst/>
            </a:prstGeom>
            <a:grpFill/>
            <a:ln w="1905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latin typeface="+mn-lt"/>
              </a:endParaRPr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2276475" y="4169470"/>
            <a:ext cx="4572000" cy="901700"/>
            <a:chOff x="1434" y="2445"/>
            <a:chExt cx="2880" cy="568"/>
          </a:xfrm>
          <a:solidFill>
            <a:srgbClr val="8C8C8C"/>
          </a:solidFill>
        </p:grpSpPr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1434" y="2445"/>
              <a:ext cx="2880" cy="5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latin typeface="+mn-lt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1434" y="2445"/>
              <a:ext cx="2880" cy="568"/>
            </a:xfrm>
            <a:prstGeom prst="rect">
              <a:avLst/>
            </a:prstGeom>
            <a:grpFill/>
            <a:ln w="1905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latin typeface="+mn-lt"/>
              </a:endParaRPr>
            </a:p>
          </p:txBody>
        </p: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2276475" y="3166170"/>
            <a:ext cx="4572000" cy="719137"/>
            <a:chOff x="1434" y="1813"/>
            <a:chExt cx="2880" cy="453"/>
          </a:xfrm>
          <a:solidFill>
            <a:srgbClr val="88182E"/>
          </a:solidFill>
        </p:grpSpPr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1434" y="1813"/>
              <a:ext cx="2880" cy="4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1434" y="1813"/>
              <a:ext cx="2880" cy="453"/>
            </a:xfrm>
            <a:prstGeom prst="rect">
              <a:avLst/>
            </a:prstGeom>
            <a:grpFill/>
            <a:ln w="1905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2987824" y="3265239"/>
            <a:ext cx="3384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/>
                </a:solidFill>
                <a:latin typeface="+mn-lt"/>
              </a:rPr>
              <a:t>ZIT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experts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search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for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right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partner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from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competence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centers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univisities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extrauniv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. Research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institutions</a:t>
            </a:r>
            <a:endParaRPr lang="de-DE" sz="1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2276475" y="2194620"/>
            <a:ext cx="4572000" cy="688975"/>
            <a:chOff x="1434" y="1201"/>
            <a:chExt cx="2880" cy="434"/>
          </a:xfrm>
          <a:solidFill>
            <a:srgbClr val="6E9825"/>
          </a:solidFill>
        </p:grpSpPr>
        <p:sp>
          <p:nvSpPr>
            <p:cNvPr id="23" name="Rectangle 44"/>
            <p:cNvSpPr>
              <a:spLocks noChangeArrowheads="1"/>
            </p:cNvSpPr>
            <p:nvPr/>
          </p:nvSpPr>
          <p:spPr bwMode="auto">
            <a:xfrm>
              <a:off x="1434" y="1201"/>
              <a:ext cx="2880" cy="4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latin typeface="+mn-lt"/>
              </a:endParaRPr>
            </a:p>
          </p:txBody>
        </p:sp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1434" y="1201"/>
              <a:ext cx="2880" cy="434"/>
            </a:xfrm>
            <a:prstGeom prst="rect">
              <a:avLst/>
            </a:prstGeom>
            <a:grpFill/>
            <a:ln w="19050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>
                <a:latin typeface="+mn-lt"/>
              </a:endParaRPr>
            </a:p>
          </p:txBody>
        </p:sp>
      </p:grpSp>
      <p:sp>
        <p:nvSpPr>
          <p:cNvPr id="31" name="Freeform 76"/>
          <p:cNvSpPr>
            <a:spLocks noEditPoints="1"/>
          </p:cNvSpPr>
          <p:nvPr/>
        </p:nvSpPr>
        <p:spPr bwMode="auto">
          <a:xfrm>
            <a:off x="3571875" y="1908870"/>
            <a:ext cx="152400" cy="228600"/>
          </a:xfrm>
          <a:prstGeom prst="downArrow">
            <a:avLst/>
          </a:prstGeom>
          <a:solidFill>
            <a:srgbClr val="EB6E00"/>
          </a:solidFill>
          <a:ln w="1588" cap="flat">
            <a:noFill/>
            <a:prstDash val="solid"/>
            <a:bevel/>
            <a:headEnd/>
            <a:tailEnd/>
          </a:ln>
        </p:spPr>
        <p:txBody>
          <a:bodyPr/>
          <a:lstStyle/>
          <a:p>
            <a:endParaRPr lang="de-DE" sz="1000">
              <a:latin typeface="+mn-lt"/>
            </a:endParaRPr>
          </a:p>
        </p:txBody>
      </p:sp>
      <p:sp>
        <p:nvSpPr>
          <p:cNvPr id="34" name="Text Box 153"/>
          <p:cNvSpPr txBox="1">
            <a:spLocks noChangeArrowheads="1"/>
          </p:cNvSpPr>
          <p:nvPr/>
        </p:nvSpPr>
        <p:spPr bwMode="auto">
          <a:xfrm>
            <a:off x="2843808" y="2276872"/>
            <a:ext cx="3528392" cy="55399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Modul 1</a:t>
            </a:r>
            <a:br>
              <a:rPr lang="de-DE" sz="1000" b="1" dirty="0" smtClean="0">
                <a:solidFill>
                  <a:schemeClr val="bg1"/>
                </a:solidFill>
                <a:latin typeface="+mn-lt"/>
              </a:rPr>
            </a:b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Meeting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enterprise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ZIT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experts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, Common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definition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concrete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research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question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154"/>
          <p:cNvSpPr>
            <a:spLocks noChangeArrowheads="1"/>
          </p:cNvSpPr>
          <p:nvPr/>
        </p:nvSpPr>
        <p:spPr bwMode="auto">
          <a:xfrm>
            <a:off x="2340769" y="4253026"/>
            <a:ext cx="4535487" cy="2462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Modul 2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155"/>
          <p:cNvSpPr>
            <a:spLocks noChangeArrowheads="1"/>
          </p:cNvSpPr>
          <p:nvPr/>
        </p:nvSpPr>
        <p:spPr bwMode="auto">
          <a:xfrm>
            <a:off x="3367205" y="4479503"/>
            <a:ext cx="2585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/>
                </a:solidFill>
                <a:latin typeface="+mn-lt"/>
              </a:rPr>
              <a:t>Meeting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enterprise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, ZIT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scientific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partner</a:t>
            </a:r>
            <a:endParaRPr lang="de-DE" sz="1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Discussion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about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development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challenge</a:t>
            </a:r>
            <a:endParaRPr lang="de-DE" sz="1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1000" dirty="0" smtClean="0">
                <a:solidFill>
                  <a:schemeClr val="bg1"/>
                </a:solidFill>
                <a:latin typeface="+mn-lt"/>
              </a:rPr>
              <a:t>Definition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project</a:t>
            </a:r>
            <a:endParaRPr lang="de-DE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156"/>
          <p:cNvSpPr>
            <a:spLocks noChangeArrowheads="1"/>
          </p:cNvSpPr>
          <p:nvPr/>
        </p:nvSpPr>
        <p:spPr bwMode="auto">
          <a:xfrm>
            <a:off x="2303463" y="5373216"/>
            <a:ext cx="4535487" cy="2462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Modul 3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157"/>
          <p:cNvSpPr>
            <a:spLocks noChangeArrowheads="1"/>
          </p:cNvSpPr>
          <p:nvPr/>
        </p:nvSpPr>
        <p:spPr bwMode="auto">
          <a:xfrm>
            <a:off x="3528400" y="5602982"/>
            <a:ext cx="2153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Presentation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results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by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scientist</a:t>
            </a:r>
            <a:endParaRPr lang="de-DE" sz="1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If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necessary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Definition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next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+mn-lt"/>
              </a:rPr>
              <a:t>steps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  </a:t>
            </a:r>
            <a:endParaRPr lang="de-DE" sz="1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>
            <a:off x="1259632" y="1340768"/>
            <a:ext cx="72728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feld 41"/>
          <p:cNvSpPr txBox="1"/>
          <p:nvPr/>
        </p:nvSpPr>
        <p:spPr>
          <a:xfrm>
            <a:off x="1187624" y="2564904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876256" y="2492896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3" name="Freeform 76"/>
          <p:cNvSpPr>
            <a:spLocks noEditPoints="1"/>
          </p:cNvSpPr>
          <p:nvPr/>
        </p:nvSpPr>
        <p:spPr bwMode="auto">
          <a:xfrm>
            <a:off x="5436096" y="1904256"/>
            <a:ext cx="152400" cy="228600"/>
          </a:xfrm>
          <a:prstGeom prst="downArrow">
            <a:avLst/>
          </a:prstGeom>
          <a:solidFill>
            <a:srgbClr val="EB6E00"/>
          </a:solidFill>
          <a:ln w="1588" cap="flat">
            <a:noFill/>
            <a:prstDash val="solid"/>
            <a:bevel/>
            <a:headEnd/>
            <a:tailEnd/>
          </a:ln>
        </p:spPr>
        <p:txBody>
          <a:bodyPr/>
          <a:lstStyle/>
          <a:p>
            <a:endParaRPr lang="de-DE" sz="1000">
              <a:latin typeface="+mn-lt"/>
            </a:endParaRPr>
          </a:p>
        </p:txBody>
      </p:sp>
      <p:sp>
        <p:nvSpPr>
          <p:cNvPr id="45" name="Freeform 76"/>
          <p:cNvSpPr>
            <a:spLocks noEditPoints="1"/>
          </p:cNvSpPr>
          <p:nvPr/>
        </p:nvSpPr>
        <p:spPr bwMode="auto">
          <a:xfrm>
            <a:off x="4499992" y="2924944"/>
            <a:ext cx="152400" cy="228600"/>
          </a:xfrm>
          <a:prstGeom prst="downArrow">
            <a:avLst/>
          </a:prstGeom>
          <a:solidFill>
            <a:srgbClr val="EB6E00"/>
          </a:solidFill>
          <a:ln w="1588" cap="flat">
            <a:noFill/>
            <a:prstDash val="solid"/>
            <a:bevel/>
            <a:headEnd/>
            <a:tailEnd/>
          </a:ln>
        </p:spPr>
        <p:txBody>
          <a:bodyPr/>
          <a:lstStyle/>
          <a:p>
            <a:endParaRPr lang="de-DE" sz="1000">
              <a:latin typeface="+mn-lt"/>
            </a:endParaRPr>
          </a:p>
        </p:txBody>
      </p:sp>
      <p:sp>
        <p:nvSpPr>
          <p:cNvPr id="46" name="Freeform 76"/>
          <p:cNvSpPr>
            <a:spLocks noEditPoints="1"/>
          </p:cNvSpPr>
          <p:nvPr/>
        </p:nvSpPr>
        <p:spPr bwMode="auto">
          <a:xfrm>
            <a:off x="4499992" y="3933056"/>
            <a:ext cx="152400" cy="228600"/>
          </a:xfrm>
          <a:prstGeom prst="downArrow">
            <a:avLst/>
          </a:prstGeom>
          <a:solidFill>
            <a:srgbClr val="EB6E00"/>
          </a:solidFill>
          <a:ln w="1588" cap="flat">
            <a:noFill/>
            <a:prstDash val="solid"/>
            <a:bevel/>
            <a:headEnd/>
            <a:tailEnd/>
          </a:ln>
        </p:spPr>
        <p:txBody>
          <a:bodyPr/>
          <a:lstStyle/>
          <a:p>
            <a:endParaRPr lang="de-DE" sz="1000">
              <a:latin typeface="+mn-lt"/>
            </a:endParaRPr>
          </a:p>
        </p:txBody>
      </p:sp>
      <p:sp>
        <p:nvSpPr>
          <p:cNvPr id="47" name="Freeform 76"/>
          <p:cNvSpPr>
            <a:spLocks noEditPoints="1"/>
          </p:cNvSpPr>
          <p:nvPr/>
        </p:nvSpPr>
        <p:spPr bwMode="auto">
          <a:xfrm>
            <a:off x="4499992" y="5085184"/>
            <a:ext cx="152400" cy="228600"/>
          </a:xfrm>
          <a:prstGeom prst="downArrow">
            <a:avLst/>
          </a:prstGeom>
          <a:solidFill>
            <a:srgbClr val="EB6E00"/>
          </a:solidFill>
          <a:ln w="1588" cap="flat">
            <a:noFill/>
            <a:prstDash val="solid"/>
            <a:bevel/>
            <a:headEnd/>
            <a:tailEnd/>
          </a:ln>
        </p:spPr>
        <p:txBody>
          <a:bodyPr/>
          <a:lstStyle/>
          <a:p>
            <a:endParaRPr lang="de-DE" sz="1000">
              <a:latin typeface="+mn-lt"/>
            </a:endParaRPr>
          </a:p>
        </p:txBody>
      </p:sp>
      <p:sp>
        <p:nvSpPr>
          <p:cNvPr id="49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049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31" grpId="0" animBg="1"/>
      <p:bldP spid="34" grpId="0"/>
      <p:bldP spid="35" grpId="0"/>
      <p:bldP spid="36" grpId="0"/>
      <p:bldP spid="37" grpId="0"/>
      <p:bldP spid="38" grpId="0"/>
      <p:bldP spid="43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Topics</a:t>
            </a: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ZIT Technology Promotion Agency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City </a:t>
            </a:r>
            <a:r>
              <a:rPr lang="de-DE" sz="2000" dirty="0" err="1" smtClean="0"/>
              <a:t>of</a:t>
            </a:r>
            <a:r>
              <a:rPr lang="de-DE" sz="2000" dirty="0" smtClean="0"/>
              <a:t> Vienna 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smtClean="0"/>
              <a:t>T</a:t>
            </a:r>
            <a:r>
              <a:rPr lang="de-DE" sz="2000" dirty="0" smtClean="0"/>
              <a:t>echnology </a:t>
            </a:r>
            <a:r>
              <a:rPr lang="de-DE" sz="2000" dirty="0" smtClean="0"/>
              <a:t>Transfer </a:t>
            </a:r>
            <a:r>
              <a:rPr lang="de-DE" sz="2000" dirty="0" err="1" smtClean="0"/>
              <a:t>is</a:t>
            </a:r>
            <a:r>
              <a:rPr lang="de-DE" sz="2000" dirty="0" smtClean="0"/>
              <a:t> so </a:t>
            </a:r>
            <a:r>
              <a:rPr lang="de-DE" sz="2000" dirty="0" err="1" smtClean="0"/>
              <a:t>important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Mixture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Measures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Transfer </a:t>
            </a:r>
            <a:r>
              <a:rPr lang="en-US" dirty="0" smtClean="0">
                <a:solidFill>
                  <a:srgbClr val="000000"/>
                </a:solidFill>
              </a:rPr>
              <a:t>Consulting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18 months 3 people </a:t>
            </a:r>
          </a:p>
          <a:p>
            <a:r>
              <a:rPr lang="en-US" dirty="0" smtClean="0"/>
              <a:t>had </a:t>
            </a:r>
            <a:r>
              <a:rPr lang="en-US" dirty="0" smtClean="0">
                <a:solidFill>
                  <a:srgbClr val="FF6600"/>
                </a:solidFill>
              </a:rPr>
              <a:t>meetings with representatives of 344 Viennese enterprises </a:t>
            </a:r>
            <a:r>
              <a:rPr lang="en-US" dirty="0" smtClean="0"/>
              <a:t>to discuss the opportunities of technology transfer projects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172 enterprises have been matched </a:t>
            </a:r>
            <a:r>
              <a:rPr lang="en-US" dirty="0" smtClean="0"/>
              <a:t>with one or more scientific partners to talk about their technological challenges and the state of the art in science and technology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85 enterprises already finished </a:t>
            </a:r>
            <a:r>
              <a:rPr lang="en-US" dirty="0" smtClean="0"/>
              <a:t>their first co-operation projects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1145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Transfer </a:t>
            </a:r>
            <a:r>
              <a:rPr lang="en-US" dirty="0" smtClean="0">
                <a:solidFill>
                  <a:srgbClr val="000000"/>
                </a:solidFill>
              </a:rPr>
              <a:t>Consultancy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60% of our clients never had co-operations with scientists before</a:t>
            </a:r>
          </a:p>
          <a:p>
            <a:r>
              <a:rPr lang="en-US" dirty="0" smtClean="0"/>
              <a:t>The most important scientific partners are competence centers (45%), TU Vienna (28%) and </a:t>
            </a:r>
            <a:r>
              <a:rPr lang="en-US" dirty="0" err="1" smtClean="0"/>
              <a:t>extrauniversity</a:t>
            </a:r>
            <a:r>
              <a:rPr lang="en-US" dirty="0" smtClean="0"/>
              <a:t> research institutions </a:t>
            </a:r>
          </a:p>
          <a:p>
            <a:r>
              <a:rPr lang="en-US" dirty="0" smtClean="0"/>
              <a:t>Most of the projects are in the field of ICT (45%)</a:t>
            </a:r>
          </a:p>
          <a:p>
            <a:r>
              <a:rPr lang="en-US" dirty="0" smtClean="0"/>
              <a:t>The average duration of projects is 5 months</a:t>
            </a:r>
          </a:p>
          <a:p>
            <a:r>
              <a:rPr lang="en-US" dirty="0" smtClean="0"/>
              <a:t>The Innovation voucher of the FFG (research funding agency of the Republic of Austria) – 5,000 € for the first steps of co-operation – is a very important incentive to start co-operative projects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7185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</a:t>
            </a:r>
            <a:r>
              <a:rPr lang="en-US" dirty="0" smtClean="0">
                <a:solidFill>
                  <a:schemeClr val="tx1"/>
                </a:solidFill>
              </a:rPr>
              <a:t>Talks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2008 we organize innovation talks</a:t>
            </a:r>
          </a:p>
          <a:p>
            <a:r>
              <a:rPr lang="de-DE" dirty="0" smtClean="0">
                <a:solidFill>
                  <a:srgbClr val="EB6E00"/>
                </a:solidFill>
              </a:rPr>
              <a:t>Workshops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Viennese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</a:p>
          <a:p>
            <a:pPr>
              <a:buNone/>
            </a:pPr>
            <a:endParaRPr lang="de-DE" dirty="0"/>
          </a:p>
          <a:p>
            <a:r>
              <a:rPr lang="de-DE" dirty="0" smtClean="0">
                <a:solidFill>
                  <a:srgbClr val="EB6E00"/>
                </a:solidFill>
              </a:rPr>
              <a:t>Design</a:t>
            </a:r>
            <a:endParaRPr lang="de-DE" dirty="0">
              <a:solidFill>
                <a:srgbClr val="EB6E00"/>
              </a:solidFill>
            </a:endParaRPr>
          </a:p>
          <a:p>
            <a:pPr lvl="1"/>
            <a:r>
              <a:rPr lang="de-DE" dirty="0"/>
              <a:t>10-15 </a:t>
            </a:r>
            <a:r>
              <a:rPr lang="de-DE" dirty="0" err="1" smtClean="0"/>
              <a:t>participants</a:t>
            </a:r>
            <a:endParaRPr lang="de-DE" dirty="0"/>
          </a:p>
          <a:p>
            <a:pPr lvl="1"/>
            <a:r>
              <a:rPr lang="de-DE" dirty="0" smtClean="0"/>
              <a:t>Interactive Inputs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Discussions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practitioners</a:t>
            </a:r>
            <a:endParaRPr lang="de-DE" dirty="0" smtClean="0"/>
          </a:p>
          <a:p>
            <a:pPr marL="288925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Topics </a:t>
            </a:r>
          </a:p>
          <a:p>
            <a:r>
              <a:rPr lang="en-US" dirty="0" smtClean="0"/>
              <a:t>like User Innovation, Gender dimensions in product development, User Experience, U-Theory, Visual Computing, Emotions of avatars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0711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Incentives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co-operation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funding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schemes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regularly</a:t>
            </a:r>
            <a:r>
              <a:rPr lang="de-DE" dirty="0" smtClean="0"/>
              <a:t> </a:t>
            </a:r>
            <a:r>
              <a:rPr lang="de-DE" dirty="0" err="1" smtClean="0"/>
              <a:t>conduct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tender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co</a:t>
            </a:r>
            <a:r>
              <a:rPr lang="de-DE" dirty="0" smtClean="0"/>
              <a:t>-operation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(2003, 2005, 2008)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15% extra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quota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conducted</a:t>
            </a:r>
            <a:r>
              <a:rPr lang="de-DE" dirty="0" smtClean="0"/>
              <a:t> in </a:t>
            </a:r>
            <a:r>
              <a:rPr lang="de-DE" dirty="0" err="1" smtClean="0"/>
              <a:t>co</a:t>
            </a:r>
            <a:r>
              <a:rPr lang="de-DE" dirty="0" smtClean="0"/>
              <a:t>-operation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extra </a:t>
            </a:r>
            <a:r>
              <a:rPr lang="de-DE" dirty="0" err="1" smtClean="0"/>
              <a:t>quota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42 </a:t>
            </a:r>
            <a:r>
              <a:rPr lang="de-DE" dirty="0" err="1" smtClean="0"/>
              <a:t>projects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</a:t>
            </a:r>
            <a:r>
              <a:rPr lang="en-US" dirty="0" smtClean="0">
                <a:solidFill>
                  <a:schemeClr val="tx1"/>
                </a:solidFill>
              </a:rPr>
              <a:t>and Real Estates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Quarter Vienna</a:t>
            </a:r>
          </a:p>
          <a:p>
            <a:r>
              <a:rPr lang="en-US" dirty="0" smtClean="0"/>
              <a:t>Will be the home of well established TV and radio stations, SMEs, Institutions for higher Educations and research Institutions </a:t>
            </a:r>
          </a:p>
          <a:p>
            <a:endParaRPr lang="en-US" dirty="0"/>
          </a:p>
          <a:p>
            <a:r>
              <a:rPr lang="en-US" dirty="0" smtClean="0"/>
              <a:t>ZIT has been co-developer of Campus Vienna Bio Center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8607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Mag.a</a:t>
            </a:r>
            <a:r>
              <a:rPr lang="en-US" dirty="0" smtClean="0"/>
              <a:t> Eva </a:t>
            </a:r>
            <a:r>
              <a:rPr lang="en-US" dirty="0" err="1" smtClean="0"/>
              <a:t>Czernohorszky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EB6E00"/>
                </a:solidFill>
                <a:hlinkClick r:id="rId2"/>
              </a:rPr>
              <a:t>czernohorszky@zit.co.at</a:t>
            </a:r>
            <a:endParaRPr lang="en-US" dirty="0" smtClean="0">
              <a:solidFill>
                <a:srgbClr val="EB6E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ZIT Technology Promotion Agency</a:t>
            </a:r>
          </a:p>
          <a:p>
            <a:pPr marL="0" indent="0">
              <a:buNone/>
            </a:pPr>
            <a:r>
              <a:rPr lang="en-US" dirty="0" err="1" smtClean="0"/>
              <a:t>Ebendorferstraße</a:t>
            </a:r>
            <a:r>
              <a:rPr lang="en-US" dirty="0" smtClean="0"/>
              <a:t> 4</a:t>
            </a:r>
          </a:p>
          <a:p>
            <a:pPr marL="0" indent="0">
              <a:buNone/>
            </a:pPr>
            <a:r>
              <a:rPr lang="en-US" dirty="0" smtClean="0"/>
              <a:t>1010 Wien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2731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ZIT – The </a:t>
            </a:r>
            <a:r>
              <a:rPr lang="de-DE" dirty="0" err="1" smtClean="0">
                <a:solidFill>
                  <a:schemeClr val="bg1"/>
                </a:solidFill>
              </a:rPr>
              <a:t>technology</a:t>
            </a:r>
            <a:r>
              <a:rPr lang="de-DE" dirty="0" smtClean="0">
                <a:solidFill>
                  <a:schemeClr val="bg1"/>
                </a:solidFill>
              </a:rPr>
              <a:t> Promotion Agency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City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Vienna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ist ein Bullet Point, Hierarchie 1,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Das ist ein Bullet Point, Hierarchie 2,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Das ist ein Bullet Point, Hierarchie 3,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r>
              <a:rPr lang="de-DE" dirty="0"/>
              <a:t> (RGB 100/100/100)</a:t>
            </a:r>
          </a:p>
          <a:p>
            <a:pPr lvl="2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EB6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8" name="Bild 7" descr="PPT_Zit.co.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450000"/>
            <a:ext cx="719352" cy="14326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0" y="2667000"/>
            <a:ext cx="9144000" cy="1600200"/>
          </a:xfrm>
          <a:prstGeom prst="rect">
            <a:avLst/>
          </a:prstGeom>
          <a:solidFill>
            <a:srgbClr val="EB6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50950" y="2733675"/>
            <a:ext cx="74612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hteck 168"/>
          <p:cNvSpPr/>
          <p:nvPr/>
        </p:nvSpPr>
        <p:spPr bwMode="auto">
          <a:xfrm>
            <a:off x="683568" y="908720"/>
            <a:ext cx="8208912" cy="5472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Datum</a:t>
            </a:r>
          </a:p>
          <a:p>
            <a:endParaRPr lang="de-DE" dirty="0"/>
          </a:p>
        </p:txBody>
      </p:sp>
      <p:sp>
        <p:nvSpPr>
          <p:cNvPr id="26" name="AutoShape 4"/>
          <p:cNvSpPr>
            <a:spLocks noChangeAspect="1" noChangeArrowheads="1" noTextEdit="1"/>
          </p:cNvSpPr>
          <p:nvPr/>
        </p:nvSpPr>
        <p:spPr bwMode="auto">
          <a:xfrm>
            <a:off x="1043608" y="1268760"/>
            <a:ext cx="6796087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411115" y="1271935"/>
            <a:ext cx="1246187" cy="304800"/>
          </a:xfrm>
          <a:prstGeom prst="rect">
            <a:avLst/>
          </a:prstGeom>
          <a:solidFill>
            <a:srgbClr val="92A8B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655715" y="1271935"/>
            <a:ext cx="1374775" cy="304800"/>
          </a:xfrm>
          <a:prstGeom prst="rect">
            <a:avLst/>
          </a:prstGeom>
          <a:solidFill>
            <a:srgbClr val="6E982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028902" y="1271935"/>
            <a:ext cx="1244600" cy="304800"/>
          </a:xfrm>
          <a:prstGeom prst="rect">
            <a:avLst/>
          </a:prstGeom>
          <a:solidFill>
            <a:srgbClr val="AA596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83568" y="1575147"/>
            <a:ext cx="1330325" cy="1130300"/>
          </a:xfrm>
          <a:prstGeom prst="rect">
            <a:avLst/>
          </a:prstGeom>
          <a:solidFill>
            <a:srgbClr val="8C8C8C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012305" y="1575147"/>
            <a:ext cx="136525" cy="1130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411115" y="1575147"/>
            <a:ext cx="1246187" cy="1130300"/>
          </a:xfrm>
          <a:prstGeom prst="rect">
            <a:avLst/>
          </a:prstGeom>
          <a:solidFill>
            <a:srgbClr val="92A8B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655715" y="1575147"/>
            <a:ext cx="1374775" cy="1130300"/>
          </a:xfrm>
          <a:prstGeom prst="rect">
            <a:avLst/>
          </a:prstGeom>
          <a:solidFill>
            <a:srgbClr val="6E982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028902" y="1575147"/>
            <a:ext cx="1244600" cy="1130300"/>
          </a:xfrm>
          <a:prstGeom prst="rect">
            <a:avLst/>
          </a:prstGeom>
          <a:solidFill>
            <a:srgbClr val="AA596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6696472" y="1575147"/>
            <a:ext cx="1328737" cy="1130300"/>
          </a:xfrm>
          <a:prstGeom prst="rect">
            <a:avLst/>
          </a:prstGeom>
          <a:solidFill>
            <a:srgbClr val="EB6E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2012305" y="2703860"/>
            <a:ext cx="13652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6561534" y="2703860"/>
            <a:ext cx="13652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2012305" y="3137247"/>
            <a:ext cx="13652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6561534" y="3137247"/>
            <a:ext cx="13652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2012305" y="3570635"/>
            <a:ext cx="13652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6561534" y="3570635"/>
            <a:ext cx="13652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2012305" y="4005610"/>
            <a:ext cx="136525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6561534" y="4005610"/>
            <a:ext cx="136525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2012305" y="4438997"/>
            <a:ext cx="136525" cy="433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6561534" y="4438997"/>
            <a:ext cx="136525" cy="433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2012305" y="4872385"/>
            <a:ext cx="136525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6561534" y="4872385"/>
            <a:ext cx="136525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947440" y="5305772"/>
            <a:ext cx="1465262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6561534" y="5305772"/>
            <a:ext cx="1463675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5436096" y="3501008"/>
            <a:ext cx="5674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Wien </a:t>
            </a:r>
            <a:r>
              <a:rPr lang="de-DE" sz="1000" dirty="0" err="1">
                <a:solidFill>
                  <a:srgbClr val="000000"/>
                </a:solidFill>
                <a:latin typeface="+mj-lt"/>
              </a:rPr>
              <a:t>Win</a:t>
            </a:r>
            <a:endParaRPr lang="de-DE" dirty="0">
              <a:latin typeface="+mj-lt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220072" y="4293096"/>
            <a:ext cx="9249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Innovation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talks</a:t>
            </a:r>
            <a:endParaRPr lang="de-DE" dirty="0">
              <a:latin typeface="+mj-lt"/>
            </a:endParaRP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6876256" y="3789040"/>
            <a:ext cx="1171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ZIT </a:t>
            </a:r>
            <a:r>
              <a:rPr lang="de-DE" sz="1000" dirty="0" err="1">
                <a:solidFill>
                  <a:srgbClr val="000000"/>
                </a:solidFill>
                <a:latin typeface="+mj-lt"/>
              </a:rPr>
              <a:t>Success</a:t>
            </a:r>
            <a:r>
              <a:rPr lang="de-DE" sz="1000" dirty="0">
                <a:solidFill>
                  <a:srgbClr val="000000"/>
                </a:solidFill>
                <a:latin typeface="+mj-lt"/>
              </a:rPr>
              <a:t> Stories </a:t>
            </a:r>
            <a:endParaRPr lang="de-DE" dirty="0">
              <a:latin typeface="+mj-lt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7020272" y="4293096"/>
            <a:ext cx="77264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Ideenattacke!</a:t>
            </a:r>
            <a:endParaRPr lang="de-DE" dirty="0">
              <a:latin typeface="+mj-lt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971600" y="1772816"/>
            <a:ext cx="8223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+mj-lt"/>
              </a:rPr>
              <a:t>Expertise 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&amp; </a:t>
            </a: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971600" y="1916832"/>
            <a:ext cx="7389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+mj-lt"/>
              </a:rPr>
              <a:t>Consulting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1043608" y="2204864"/>
            <a:ext cx="5947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  <a:latin typeface="+mj-lt"/>
              </a:rPr>
              <a:t>Policy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 &amp; 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827584" y="2348880"/>
            <a:ext cx="10387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+mj-lt"/>
              </a:rPr>
              <a:t>Administration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6788547" y="1832198"/>
            <a:ext cx="1173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+mj-lt"/>
              </a:rPr>
              <a:t>Communication 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6779022" y="2063973"/>
            <a:ext cx="94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+mj-lt"/>
              </a:rPr>
              <a:t>               &amp; 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+mj-lt"/>
              </a:rPr>
              <a:t>      </a:t>
            </a:r>
            <a:r>
              <a:rPr lang="de-DE" sz="1200" dirty="0" err="1" smtClean="0">
                <a:solidFill>
                  <a:schemeClr val="bg1"/>
                </a:solidFill>
                <a:latin typeface="+mj-lt"/>
              </a:rPr>
              <a:t>Awareness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5220072" y="4725144"/>
            <a:ext cx="1120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latin typeface="Georgia" pitchFamily="18" charset="0"/>
              </a:rPr>
              <a:t>   </a:t>
            </a:r>
            <a:r>
              <a:rPr lang="en-US" sz="1000" dirty="0" err="1" smtClean="0">
                <a:latin typeface="Georgia" pitchFamily="18" charset="0"/>
              </a:rPr>
              <a:t>INiTS</a:t>
            </a:r>
            <a:r>
              <a:rPr lang="en-US" sz="1000" dirty="0" smtClean="0">
                <a:latin typeface="Georgia" pitchFamily="18" charset="0"/>
              </a:rPr>
              <a:t> </a:t>
            </a:r>
            <a:r>
              <a:rPr lang="de-DE" sz="1000" dirty="0" smtClean="0">
                <a:latin typeface="Georgia" pitchFamily="18" charset="0"/>
              </a:rPr>
              <a:t>Academic </a:t>
            </a:r>
          </a:p>
          <a:p>
            <a:r>
              <a:rPr lang="de-DE" sz="1000" dirty="0" smtClean="0">
                <a:latin typeface="Georgia" pitchFamily="18" charset="0"/>
              </a:rPr>
              <a:t>Business </a:t>
            </a:r>
            <a:r>
              <a:rPr lang="de-DE" sz="1000" dirty="0" err="1" smtClean="0">
                <a:latin typeface="Georgia" pitchFamily="18" charset="0"/>
              </a:rPr>
              <a:t>Incubator</a:t>
            </a:r>
            <a:r>
              <a:rPr lang="de-DE" sz="1000" dirty="0" smtClean="0">
                <a:latin typeface="Georgia" pitchFamily="18" charset="0"/>
              </a:rPr>
              <a:t> </a:t>
            </a:r>
            <a:endParaRPr lang="de-DE" dirty="0">
              <a:latin typeface="+mj-lt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51744" y="2940050"/>
            <a:ext cx="8608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Agenda Setting</a:t>
            </a:r>
            <a:endParaRPr lang="de-DE" dirty="0">
              <a:latin typeface="+mj-lt"/>
            </a:endParaRPr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812056" y="3117850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DE" dirty="0">
              <a:latin typeface="+mj-lt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821581" y="3284538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DE" dirty="0">
              <a:latin typeface="+mj-lt"/>
            </a:endParaRPr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755576" y="3501008"/>
            <a:ext cx="112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Position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papers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and</a:t>
            </a:r>
            <a:endParaRPr lang="de-DE" sz="1000" dirty="0" smtClean="0">
              <a:solidFill>
                <a:srgbClr val="000000"/>
              </a:solidFill>
              <a:latin typeface="+mj-lt"/>
            </a:endParaRPr>
          </a:p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         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reports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  <a:endParaRPr lang="de-DE" dirty="0">
              <a:latin typeface="+mj-lt"/>
            </a:endParaRPr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1736080" y="3840510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orpoSLight" pitchFamily="2" charset="0"/>
              </a:rPr>
              <a:t> </a:t>
            </a:r>
            <a:endParaRPr lang="de-DE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969318" y="4293096"/>
            <a:ext cx="8576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Cross-regional </a:t>
            </a:r>
            <a:endParaRPr lang="de-DE" dirty="0">
              <a:latin typeface="+mj-lt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55576" y="4437112"/>
            <a:ext cx="1270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  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co-operation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and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consulting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activities</a:t>
            </a:r>
            <a:endParaRPr lang="de-DE" sz="1000" dirty="0" smtClean="0">
              <a:solidFill>
                <a:srgbClr val="000000"/>
              </a:solidFill>
              <a:latin typeface="+mj-lt"/>
            </a:endParaRPr>
          </a:p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  <a:endParaRPr lang="de-DE" dirty="0">
              <a:latin typeface="+mj-lt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2627784" y="1844824"/>
            <a:ext cx="7550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de-DE" sz="1400" dirty="0" err="1" smtClean="0">
                <a:solidFill>
                  <a:schemeClr val="bg1"/>
                </a:solidFill>
                <a:latin typeface="+mj-lt"/>
              </a:rPr>
              <a:t>Funding</a:t>
            </a:r>
            <a:endParaRPr lang="de-D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7020272" y="2996952"/>
            <a:ext cx="698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Das Wiener </a:t>
            </a:r>
            <a:endParaRPr lang="de-DE" dirty="0">
              <a:latin typeface="+mj-lt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6936184" y="3140968"/>
            <a:ext cx="903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Forschungsfest </a:t>
            </a:r>
            <a:endParaRPr lang="de-DE" dirty="0">
              <a:latin typeface="+mj-lt"/>
            </a:endParaRPr>
          </a:p>
        </p:txBody>
      </p:sp>
      <p:sp>
        <p:nvSpPr>
          <p:cNvPr id="77" name="Rectangle 79"/>
          <p:cNvSpPr>
            <a:spLocks noChangeArrowheads="1"/>
          </p:cNvSpPr>
          <p:nvPr/>
        </p:nvSpPr>
        <p:spPr bwMode="auto">
          <a:xfrm flipH="1">
            <a:off x="4388107" y="4149080"/>
            <a:ext cx="183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79" name="Rectangle 81"/>
          <p:cNvSpPr>
            <a:spLocks noChangeArrowheads="1"/>
          </p:cNvSpPr>
          <p:nvPr/>
        </p:nvSpPr>
        <p:spPr bwMode="auto">
          <a:xfrm>
            <a:off x="3931090" y="2940050"/>
            <a:ext cx="9393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Campus Vienna </a:t>
            </a:r>
            <a:endParaRPr lang="de-DE" sz="1000" dirty="0">
              <a:latin typeface="+mj-lt"/>
            </a:endParaRPr>
          </a:p>
        </p:txBody>
      </p:sp>
      <p:sp>
        <p:nvSpPr>
          <p:cNvPr id="80" name="Rectangle 82"/>
          <p:cNvSpPr>
            <a:spLocks noChangeArrowheads="1"/>
          </p:cNvSpPr>
          <p:nvPr/>
        </p:nvSpPr>
        <p:spPr bwMode="auto">
          <a:xfrm>
            <a:off x="4099365" y="3073276"/>
            <a:ext cx="5802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Biocenter </a:t>
            </a:r>
            <a:endParaRPr lang="de-DE" sz="1000" dirty="0">
              <a:latin typeface="+mj-lt"/>
            </a:endParaRPr>
          </a:p>
        </p:txBody>
      </p:sp>
      <p:sp>
        <p:nvSpPr>
          <p:cNvPr id="81" name="Rectangle 84"/>
          <p:cNvSpPr>
            <a:spLocks noChangeArrowheads="1"/>
          </p:cNvSpPr>
          <p:nvPr/>
        </p:nvSpPr>
        <p:spPr bwMode="auto">
          <a:xfrm>
            <a:off x="3779912" y="1678210"/>
            <a:ext cx="11637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+mj-lt"/>
              </a:rPr>
              <a:t> Infrastructure</a:t>
            </a:r>
            <a:endParaRPr lang="de-DE" sz="1400" dirty="0">
              <a:latin typeface="+mj-lt"/>
            </a:endParaRPr>
          </a:p>
        </p:txBody>
      </p:sp>
      <p:sp>
        <p:nvSpPr>
          <p:cNvPr id="82" name="Rectangle 85"/>
          <p:cNvSpPr>
            <a:spLocks noChangeArrowheads="1"/>
          </p:cNvSpPr>
          <p:nvPr/>
        </p:nvSpPr>
        <p:spPr bwMode="auto">
          <a:xfrm>
            <a:off x="3954589" y="1881410"/>
            <a:ext cx="4744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+mj-lt"/>
              </a:rPr>
              <a:t>        &amp;</a:t>
            </a:r>
            <a:endParaRPr lang="de-DE" sz="1400" dirty="0">
              <a:latin typeface="+mj-lt"/>
            </a:endParaRPr>
          </a:p>
        </p:txBody>
      </p:sp>
      <p:sp>
        <p:nvSpPr>
          <p:cNvPr id="83" name="Rectangle 86"/>
          <p:cNvSpPr>
            <a:spLocks noChangeArrowheads="1"/>
          </p:cNvSpPr>
          <p:nvPr/>
        </p:nvSpPr>
        <p:spPr bwMode="auto">
          <a:xfrm>
            <a:off x="3851920" y="2086198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+mj-lt"/>
              </a:rPr>
              <a:t> Real Estate</a:t>
            </a:r>
            <a:endParaRPr lang="de-DE" sz="1400" dirty="0">
              <a:latin typeface="+mj-lt"/>
            </a:endParaRPr>
          </a:p>
        </p:txBody>
      </p:sp>
      <p:sp>
        <p:nvSpPr>
          <p:cNvPr id="84" name="Rectangle 87"/>
          <p:cNvSpPr>
            <a:spLocks noChangeArrowheads="1"/>
          </p:cNvSpPr>
          <p:nvPr/>
        </p:nvSpPr>
        <p:spPr bwMode="auto">
          <a:xfrm>
            <a:off x="5364088" y="1844824"/>
            <a:ext cx="6492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+mj-lt"/>
              </a:rPr>
              <a:t>Services</a:t>
            </a:r>
            <a:endParaRPr lang="de-D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Rectangle 89"/>
          <p:cNvSpPr>
            <a:spLocks noChangeArrowheads="1"/>
          </p:cNvSpPr>
          <p:nvPr/>
        </p:nvSpPr>
        <p:spPr bwMode="auto">
          <a:xfrm>
            <a:off x="2627784" y="2924944"/>
            <a:ext cx="10595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dirty="0" smtClean="0">
                <a:latin typeface="Georgia" pitchFamily="18" charset="0"/>
              </a:rPr>
              <a:t>      </a:t>
            </a:r>
            <a:r>
              <a:rPr lang="en-US" sz="1000" dirty="0" smtClean="0">
                <a:latin typeface="Georgia" pitchFamily="18" charset="0"/>
              </a:rPr>
              <a:t>ZIT08 </a:t>
            </a:r>
            <a:r>
              <a:rPr lang="en-US" sz="1000" dirty="0" smtClean="0">
                <a:latin typeface="Georgia" pitchFamily="18" charset="0"/>
              </a:rPr>
              <a:t>plus</a:t>
            </a:r>
          </a:p>
          <a:p>
            <a:pPr algn="ctr"/>
            <a:r>
              <a:rPr lang="en-US" sz="1000" dirty="0" smtClean="0">
                <a:latin typeface="Georgia" pitchFamily="18" charset="0"/>
              </a:rPr>
              <a:t>5 funding schemes </a:t>
            </a:r>
          </a:p>
          <a:p>
            <a:pPr algn="ctr"/>
            <a:r>
              <a:rPr lang="en-US" sz="1000" dirty="0" smtClean="0">
                <a:latin typeface="Georgia" pitchFamily="18" charset="0"/>
              </a:rPr>
              <a:t>Guidelines approved by EK</a:t>
            </a:r>
            <a:endParaRPr lang="en-US" sz="1000" dirty="0" smtClean="0">
              <a:latin typeface="Georgia" pitchFamily="18" charset="0"/>
            </a:endParaRPr>
          </a:p>
        </p:txBody>
      </p:sp>
      <p:sp>
        <p:nvSpPr>
          <p:cNvPr id="87" name="Rectangle 90"/>
          <p:cNvSpPr>
            <a:spLocks noChangeArrowheads="1"/>
          </p:cNvSpPr>
          <p:nvPr/>
        </p:nvSpPr>
        <p:spPr bwMode="auto">
          <a:xfrm>
            <a:off x="3052465" y="3610322"/>
            <a:ext cx="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88" name="Rectangle 91"/>
          <p:cNvSpPr>
            <a:spLocks noChangeArrowheads="1"/>
          </p:cNvSpPr>
          <p:nvPr/>
        </p:nvSpPr>
        <p:spPr bwMode="auto">
          <a:xfrm>
            <a:off x="2771800" y="3789040"/>
            <a:ext cx="6908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i="1" dirty="0" smtClean="0">
                <a:solidFill>
                  <a:srgbClr val="000000"/>
                </a:solidFill>
                <a:latin typeface="+mj-lt"/>
              </a:rPr>
              <a:t>RESEARCH</a:t>
            </a:r>
            <a:endParaRPr lang="de-DE" dirty="0">
              <a:latin typeface="+mj-lt"/>
            </a:endParaRPr>
          </a:p>
        </p:txBody>
      </p:sp>
      <p:sp>
        <p:nvSpPr>
          <p:cNvPr id="89" name="Rectangle 92"/>
          <p:cNvSpPr>
            <a:spLocks noChangeArrowheads="1"/>
          </p:cNvSpPr>
          <p:nvPr/>
        </p:nvSpPr>
        <p:spPr bwMode="auto">
          <a:xfrm>
            <a:off x="2699792" y="3933056"/>
            <a:ext cx="8287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i="1" dirty="0">
                <a:solidFill>
                  <a:srgbClr val="000000"/>
                </a:solidFill>
                <a:latin typeface="+mj-lt"/>
              </a:rPr>
              <a:t>INNOVATION</a:t>
            </a:r>
            <a:endParaRPr lang="de-DE" dirty="0">
              <a:latin typeface="+mj-lt"/>
            </a:endParaRPr>
          </a:p>
        </p:txBody>
      </p:sp>
      <p:sp>
        <p:nvSpPr>
          <p:cNvPr id="90" name="Rectangle 93"/>
          <p:cNvSpPr>
            <a:spLocks noChangeArrowheads="1"/>
          </p:cNvSpPr>
          <p:nvPr/>
        </p:nvSpPr>
        <p:spPr bwMode="auto">
          <a:xfrm>
            <a:off x="2627784" y="4077072"/>
            <a:ext cx="9249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i="1" dirty="0">
                <a:solidFill>
                  <a:srgbClr val="000000"/>
                </a:solidFill>
                <a:latin typeface="+mj-lt"/>
              </a:rPr>
              <a:t>C</a:t>
            </a:r>
            <a:r>
              <a:rPr lang="de-DE" sz="1000" i="1" dirty="0" smtClean="0">
                <a:solidFill>
                  <a:srgbClr val="000000"/>
                </a:solidFill>
                <a:latin typeface="+mj-lt"/>
              </a:rPr>
              <a:t>OOPERATION</a:t>
            </a:r>
            <a:endParaRPr lang="de-DE" dirty="0">
              <a:latin typeface="+mj-lt"/>
            </a:endParaRPr>
          </a:p>
        </p:txBody>
      </p:sp>
      <p:sp>
        <p:nvSpPr>
          <p:cNvPr id="91" name="Rectangle 94"/>
          <p:cNvSpPr>
            <a:spLocks noChangeArrowheads="1"/>
          </p:cNvSpPr>
          <p:nvPr/>
        </p:nvSpPr>
        <p:spPr bwMode="auto">
          <a:xfrm>
            <a:off x="2555776" y="4221088"/>
            <a:ext cx="11445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i="1" dirty="0" smtClean="0">
                <a:solidFill>
                  <a:srgbClr val="000000"/>
                </a:solidFill>
                <a:latin typeface="+mj-lt"/>
              </a:rPr>
              <a:t>COMMUNICATION</a:t>
            </a:r>
            <a:endParaRPr lang="de-DE" dirty="0">
              <a:latin typeface="+mj-lt"/>
            </a:endParaRPr>
          </a:p>
        </p:txBody>
      </p:sp>
      <p:sp>
        <p:nvSpPr>
          <p:cNvPr id="92" name="Rectangle 95"/>
          <p:cNvSpPr>
            <a:spLocks noChangeArrowheads="1"/>
          </p:cNvSpPr>
          <p:nvPr/>
        </p:nvSpPr>
        <p:spPr bwMode="auto">
          <a:xfrm>
            <a:off x="2699792" y="4365104"/>
            <a:ext cx="83837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i="1" dirty="0" smtClean="0">
                <a:solidFill>
                  <a:srgbClr val="000000"/>
                </a:solidFill>
                <a:latin typeface="+mj-lt"/>
              </a:rPr>
              <a:t>KNOWLEDGE</a:t>
            </a:r>
            <a:endParaRPr lang="de-DE" dirty="0">
              <a:latin typeface="+mj-lt"/>
            </a:endParaRPr>
          </a:p>
        </p:txBody>
      </p:sp>
      <p:sp>
        <p:nvSpPr>
          <p:cNvPr id="93" name="Rectangle 96"/>
          <p:cNvSpPr>
            <a:spLocks noChangeArrowheads="1"/>
          </p:cNvSpPr>
          <p:nvPr/>
        </p:nvSpPr>
        <p:spPr bwMode="auto">
          <a:xfrm>
            <a:off x="5220072" y="5301208"/>
            <a:ext cx="116859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Competence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Centres</a:t>
            </a:r>
            <a:endParaRPr lang="de-DE" sz="1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4" name="Rectangle 97"/>
          <p:cNvSpPr>
            <a:spLocks noChangeArrowheads="1"/>
          </p:cNvSpPr>
          <p:nvPr/>
        </p:nvSpPr>
        <p:spPr bwMode="auto">
          <a:xfrm>
            <a:off x="4139952" y="3501008"/>
            <a:ext cx="477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000" dirty="0">
                <a:solidFill>
                  <a:srgbClr val="000000"/>
                </a:solidFill>
                <a:latin typeface="+mj-lt"/>
              </a:rPr>
              <a:t>Media 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de-DE" sz="1000" dirty="0" smtClean="0">
                <a:solidFill>
                  <a:srgbClr val="000000"/>
                </a:solidFill>
                <a:latin typeface="+mj-lt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+mj-lt"/>
              </a:rPr>
              <a:t>Quarter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000" dirty="0">
                <a:solidFill>
                  <a:srgbClr val="000000"/>
                </a:solidFill>
                <a:latin typeface="+mj-lt"/>
              </a:rPr>
              <a:t/>
            </a:r>
            <a:br>
              <a:rPr lang="de-DE" sz="1000" dirty="0">
                <a:solidFill>
                  <a:srgbClr val="000000"/>
                </a:solidFill>
                <a:latin typeface="+mj-lt"/>
              </a:rPr>
            </a:br>
            <a:r>
              <a:rPr lang="de-DE" sz="1000" dirty="0">
                <a:solidFill>
                  <a:srgbClr val="000000"/>
                </a:solidFill>
                <a:latin typeface="+mj-lt"/>
              </a:rPr>
              <a:t>Marx</a:t>
            </a:r>
            <a:endParaRPr lang="de-DE" sz="1000" dirty="0">
              <a:latin typeface="+mj-lt"/>
            </a:endParaRPr>
          </a:p>
        </p:txBody>
      </p:sp>
      <p:sp>
        <p:nvSpPr>
          <p:cNvPr id="95" name="Rectangle 99"/>
          <p:cNvSpPr>
            <a:spLocks noChangeArrowheads="1"/>
          </p:cNvSpPr>
          <p:nvPr/>
        </p:nvSpPr>
        <p:spPr bwMode="auto">
          <a:xfrm>
            <a:off x="5220072" y="3789040"/>
            <a:ext cx="1038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+mj-lt"/>
              </a:rPr>
              <a:t>LISA Life Science </a:t>
            </a:r>
            <a:endParaRPr lang="de-DE" dirty="0">
              <a:latin typeface="+mj-lt"/>
            </a:endParaRPr>
          </a:p>
        </p:txBody>
      </p:sp>
      <p:sp>
        <p:nvSpPr>
          <p:cNvPr id="96" name="Rectangle 101"/>
          <p:cNvSpPr>
            <a:spLocks noChangeArrowheads="1"/>
          </p:cNvSpPr>
          <p:nvPr/>
        </p:nvSpPr>
        <p:spPr bwMode="auto">
          <a:xfrm>
            <a:off x="5292080" y="3933056"/>
            <a:ext cx="8768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Clusternetwork</a:t>
            </a:r>
            <a:endParaRPr lang="de-DE" dirty="0">
              <a:latin typeface="+mj-lt"/>
            </a:endParaRPr>
          </a:p>
        </p:txBody>
      </p:sp>
      <p:sp>
        <p:nvSpPr>
          <p:cNvPr id="97" name="Rectangle 102"/>
          <p:cNvSpPr>
            <a:spLocks noChangeArrowheads="1"/>
          </p:cNvSpPr>
          <p:nvPr/>
        </p:nvSpPr>
        <p:spPr bwMode="auto">
          <a:xfrm>
            <a:off x="5089525" y="2940050"/>
            <a:ext cx="11637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latin typeface="+mn-lt"/>
              </a:rPr>
              <a:t>Technology transfer </a:t>
            </a:r>
          </a:p>
          <a:p>
            <a:r>
              <a:rPr lang="en-US" sz="1000" dirty="0" smtClean="0">
                <a:latin typeface="+mn-lt"/>
              </a:rPr>
              <a:t>          consulting</a:t>
            </a:r>
            <a:endParaRPr lang="de-DE" dirty="0">
              <a:latin typeface="+mn-lt"/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2195736" y="1124744"/>
            <a:ext cx="4281264" cy="4608512"/>
          </a:xfrm>
          <a:prstGeom prst="rect">
            <a:avLst/>
          </a:prstGeom>
          <a:noFill/>
          <a:ln w="19050" cap="flat" cmpd="sng" algn="ctr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68" grpId="0"/>
      <p:bldP spid="71" grpId="0"/>
      <p:bldP spid="72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1"/>
                </a:solidFill>
              </a:rPr>
              <a:t>Five</a:t>
            </a:r>
            <a:r>
              <a:rPr lang="de-DE" dirty="0" smtClean="0">
                <a:solidFill>
                  <a:schemeClr val="tx1"/>
                </a:solidFill>
              </a:rPr>
              <a:t> Programs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331640" y="2924944"/>
            <a:ext cx="7461250" cy="3543300"/>
          </a:xfrm>
        </p:spPr>
        <p:txBody>
          <a:bodyPr/>
          <a:lstStyle/>
          <a:p>
            <a:r>
              <a:rPr lang="de-DE" dirty="0" smtClean="0">
                <a:solidFill>
                  <a:srgbClr val="EB6E00"/>
                </a:solidFill>
              </a:rPr>
              <a:t>Research</a:t>
            </a:r>
          </a:p>
          <a:p>
            <a:pPr>
              <a:buNone/>
            </a:pPr>
            <a:r>
              <a:rPr lang="de-DE" dirty="0" smtClean="0">
                <a:solidFill>
                  <a:srgbClr val="EB6E00"/>
                </a:solidFill>
                <a:latin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</a:rPr>
              <a:t>Calls for </a:t>
            </a:r>
            <a:r>
              <a:rPr lang="en-US" dirty="0" smtClean="0">
                <a:latin typeface="Georgia" pitchFamily="18" charset="0"/>
              </a:rPr>
              <a:t>R&amp;D projects</a:t>
            </a:r>
            <a:endParaRPr lang="de-DE" dirty="0" smtClean="0">
              <a:solidFill>
                <a:srgbClr val="EB6E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rgbClr val="EB6E00"/>
                </a:solidFill>
              </a:rPr>
              <a:t>Innovation</a:t>
            </a:r>
            <a:br>
              <a:rPr lang="de-DE" dirty="0" smtClean="0">
                <a:solidFill>
                  <a:srgbClr val="EB6E00"/>
                </a:solidFill>
              </a:rPr>
            </a:br>
            <a:r>
              <a:rPr lang="en-US" dirty="0" smtClean="0">
                <a:latin typeface="Georgia" pitchFamily="18" charset="0"/>
              </a:rPr>
              <a:t>Strategic innovation in knowledge-based SMEs</a:t>
            </a:r>
            <a:endParaRPr lang="de-DE" dirty="0" smtClean="0">
              <a:solidFill>
                <a:srgbClr val="EB6E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EB6E00"/>
                </a:solidFill>
              </a:rPr>
              <a:t>Cooperation</a:t>
            </a:r>
            <a:r>
              <a:rPr lang="de-DE" dirty="0" smtClean="0">
                <a:solidFill>
                  <a:srgbClr val="EB6E00"/>
                </a:solidFill>
              </a:rPr>
              <a:t/>
            </a:r>
            <a:br>
              <a:rPr lang="de-DE" dirty="0" smtClean="0">
                <a:solidFill>
                  <a:srgbClr val="EB6E00"/>
                </a:solidFill>
              </a:rPr>
            </a:br>
            <a:r>
              <a:rPr lang="en-US" dirty="0" smtClean="0">
                <a:latin typeface="Georgia" pitchFamily="18" charset="0"/>
              </a:rPr>
              <a:t>Initiation of co-operative </a:t>
            </a:r>
            <a:r>
              <a:rPr lang="en-US" dirty="0">
                <a:latin typeface="Georgia" pitchFamily="18" charset="0"/>
              </a:rPr>
              <a:t>research projects </a:t>
            </a:r>
            <a:endParaRPr lang="de-DE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rgbClr val="EB6E00"/>
                </a:solidFill>
              </a:rPr>
              <a:t>Communication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>
                <a:latin typeface="Georgia" pitchFamily="18" charset="0"/>
              </a:rPr>
              <a:t>Increasing information and public awareness about technology, reduce technophobia</a:t>
            </a:r>
            <a:endParaRPr lang="de-DE" dirty="0" smtClean="0">
              <a:latin typeface="Georgia" pitchFamily="18" charset="0"/>
            </a:endParaRPr>
          </a:p>
          <a:p>
            <a:pPr marL="287338" lvl="1" indent="-287338">
              <a:buClr>
                <a:srgbClr val="EB6E00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EB6E00"/>
                </a:solidFill>
              </a:rPr>
              <a:t>Knowledge</a:t>
            </a:r>
            <a:r>
              <a:rPr lang="de-DE" dirty="0" smtClean="0">
                <a:solidFill>
                  <a:srgbClr val="EB6E00"/>
                </a:solidFill>
              </a:rPr>
              <a:t/>
            </a:r>
            <a:br>
              <a:rPr lang="de-DE" dirty="0" smtClean="0">
                <a:solidFill>
                  <a:srgbClr val="EB6E00"/>
                </a:solidFill>
              </a:rPr>
            </a:br>
            <a:r>
              <a:rPr lang="en-US" dirty="0" smtClean="0">
                <a:latin typeface="Georgia" pitchFamily="18" charset="0"/>
              </a:rPr>
              <a:t>Knowledge management and intellectual capital statements in companies</a:t>
            </a:r>
          </a:p>
          <a:p>
            <a:pPr marL="287338" lvl="1" indent="-287338">
              <a:buClr>
                <a:srgbClr val="EB6E00"/>
              </a:buClr>
              <a:buFont typeface="Wingdings" pitchFamily="2" charset="2"/>
              <a:buChar char="§"/>
            </a:pPr>
            <a:endParaRPr lang="en-US" dirty="0" smtClean="0">
              <a:latin typeface="Georgia" pitchFamily="18" charset="0"/>
            </a:endParaRPr>
          </a:p>
          <a:p>
            <a:pPr marL="287338" lvl="1" indent="-287338">
              <a:buClr>
                <a:srgbClr val="EB6E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6600"/>
                </a:solidFill>
                <a:latin typeface="Georgia" pitchFamily="18" charset="0"/>
              </a:rPr>
              <a:t>In total about 12 Mio. EUR are provided p.a. for project funding</a:t>
            </a:r>
          </a:p>
          <a:p>
            <a:pPr marL="287338" lvl="1" indent="-287338">
              <a:buClr>
                <a:srgbClr val="EB6E00"/>
              </a:buClr>
              <a:buFont typeface="Wingdings" pitchFamily="2" charset="2"/>
              <a:buChar char="§"/>
            </a:pP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r>
              <a:rPr lang="de-DE" dirty="0" smtClean="0">
                <a:solidFill>
                  <a:srgbClr val="EB6E00"/>
                </a:solidFill>
              </a:rPr>
              <a:t/>
            </a:r>
            <a:br>
              <a:rPr lang="de-DE" dirty="0" smtClean="0">
                <a:solidFill>
                  <a:srgbClr val="EB6E00"/>
                </a:solidFill>
              </a:rPr>
            </a:br>
            <a:endParaRPr lang="de-DE" dirty="0" smtClean="0">
              <a:solidFill>
                <a:srgbClr val="EB6E00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/>
          <a:p>
            <a:r>
              <a:rPr lang="de-DE" dirty="0" smtClean="0"/>
              <a:t>Datum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Technology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consulting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Innovation </a:t>
            </a:r>
            <a:r>
              <a:rPr lang="de-DE" dirty="0" err="1" smtClean="0"/>
              <a:t>talks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Competence Centers</a:t>
            </a:r>
          </a:p>
          <a:p>
            <a:endParaRPr lang="de-DE" dirty="0" smtClean="0"/>
          </a:p>
          <a:p>
            <a:r>
              <a:rPr lang="de-DE" dirty="0" smtClean="0"/>
              <a:t>Life Science Clusternetwork LISA Vienna Region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WienWin</a:t>
            </a:r>
            <a:endParaRPr lang="de-DE" dirty="0" smtClean="0"/>
          </a:p>
          <a:p>
            <a:pPr>
              <a:buNone/>
            </a:pPr>
            <a:endParaRPr lang="de-DE" dirty="0" smtClean="0">
              <a:solidFill>
                <a:srgbClr val="EB6E00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721598" y="412750"/>
            <a:ext cx="511175" cy="114300"/>
          </a:xfrm>
        </p:spPr>
        <p:txBody>
          <a:bodyPr/>
          <a:lstStyle/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Services </a:t>
            </a:r>
            <a:r>
              <a:rPr lang="de-DE" dirty="0" smtClean="0">
                <a:solidFill>
                  <a:schemeClr val="tx1"/>
                </a:solidFill>
              </a:rPr>
              <a:t>ZIT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Partner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Enterprises in </a:t>
            </a:r>
            <a:r>
              <a:rPr lang="de-DE" dirty="0" smtClean="0">
                <a:solidFill>
                  <a:schemeClr val="tx1"/>
                </a:solidFill>
              </a:rPr>
              <a:t>Vienna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Georgia" pitchFamily="18" charset="0"/>
              </a:rPr>
              <a:t>Infrastructure &amp; Real Estate</a:t>
            </a:r>
            <a:endParaRPr lang="de-DE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" name="Inhaltsplatzhalter 8" descr="cam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2900" y="2940050"/>
            <a:ext cx="2019300" cy="1514475"/>
          </a:xfrm>
        </p:spPr>
      </p:pic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Datum</a:t>
            </a:r>
          </a:p>
          <a:p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250950" y="2865600"/>
            <a:ext cx="5226050" cy="35415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Grafik 9" descr="Inne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4797152"/>
            <a:ext cx="2019300" cy="1502359"/>
          </a:xfrm>
          <a:prstGeom prst="rect">
            <a:avLst/>
          </a:prstGeom>
        </p:spPr>
      </p:pic>
      <p:pic>
        <p:nvPicPr>
          <p:cNvPr id="11" name="Grafik 10" descr="mq_aussenansicht_1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0" y="2852936"/>
            <a:ext cx="5226050" cy="1830524"/>
          </a:xfrm>
          <a:prstGeom prst="rect">
            <a:avLst/>
          </a:prstGeom>
        </p:spPr>
      </p:pic>
      <p:sp>
        <p:nvSpPr>
          <p:cNvPr id="12" name="Rectangle 5"/>
          <p:cNvSpPr>
            <a:spLocks noGrp="1" noChangeArrowheads="1"/>
          </p:cNvSpPr>
          <p:nvPr>
            <p:ph idx="1"/>
          </p:nvPr>
        </p:nvSpPr>
        <p:spPr>
          <a:xfrm>
            <a:off x="1250950" y="4797425"/>
            <a:ext cx="7461250" cy="3543300"/>
          </a:xfrm>
        </p:spPr>
        <p:txBody>
          <a:bodyPr/>
          <a:lstStyle/>
          <a:p>
            <a:r>
              <a:rPr lang="de-DE" sz="1500" dirty="0" smtClean="0">
                <a:solidFill>
                  <a:srgbClr val="EB6E00"/>
                </a:solidFill>
              </a:rPr>
              <a:t>Media </a:t>
            </a:r>
            <a:r>
              <a:rPr lang="de-DE" sz="1500" dirty="0" err="1" smtClean="0">
                <a:solidFill>
                  <a:srgbClr val="EB6E00"/>
                </a:solidFill>
              </a:rPr>
              <a:t>Quarter</a:t>
            </a:r>
            <a:r>
              <a:rPr lang="de-DE" sz="1500" dirty="0" smtClean="0">
                <a:solidFill>
                  <a:srgbClr val="EB6E00"/>
                </a:solidFill>
              </a:rPr>
              <a:t> Marx</a:t>
            </a:r>
          </a:p>
          <a:p>
            <a:pPr>
              <a:buNone/>
            </a:pPr>
            <a:r>
              <a:rPr lang="de-DE" sz="1500" dirty="0" smtClean="0">
                <a:solidFill>
                  <a:srgbClr val="EB6E00"/>
                </a:solidFill>
              </a:rPr>
              <a:t>	</a:t>
            </a:r>
            <a:r>
              <a:rPr lang="en-US" sz="1500" dirty="0" smtClean="0">
                <a:latin typeface="Georgia" pitchFamily="18" charset="0"/>
              </a:rPr>
              <a:t>cluster for media </a:t>
            </a:r>
            <a:r>
              <a:rPr lang="en-US" sz="1500" dirty="0" smtClean="0">
                <a:latin typeface="Georgia" pitchFamily="18" charset="0"/>
              </a:rPr>
              <a:t>companies, research and </a:t>
            </a:r>
          </a:p>
          <a:p>
            <a:pPr>
              <a:buNone/>
            </a:pPr>
            <a:r>
              <a:rPr lang="en-US" sz="1500" dirty="0" smtClean="0">
                <a:latin typeface="Georgia" pitchFamily="18" charset="0"/>
              </a:rPr>
              <a:t>	</a:t>
            </a:r>
            <a:r>
              <a:rPr lang="en-US" sz="1500" dirty="0" smtClean="0">
                <a:latin typeface="Georgia" pitchFamily="18" charset="0"/>
              </a:rPr>
              <a:t>education institutions</a:t>
            </a:r>
            <a:endParaRPr lang="de-DE" sz="1500" dirty="0" smtClean="0">
              <a:solidFill>
                <a:srgbClr val="EB6E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de-DE" sz="1500" dirty="0" smtClean="0"/>
              <a:t>	2 </a:t>
            </a:r>
            <a:r>
              <a:rPr lang="de-DE" sz="1500" dirty="0" err="1" smtClean="0"/>
              <a:t>buildings</a:t>
            </a:r>
            <a:r>
              <a:rPr lang="de-DE" sz="1500" dirty="0" smtClean="0"/>
              <a:t> </a:t>
            </a:r>
            <a:r>
              <a:rPr lang="de-DE" sz="1500" dirty="0" err="1" smtClean="0"/>
              <a:t>under</a:t>
            </a:r>
            <a:r>
              <a:rPr lang="de-DE" sz="1500" dirty="0" smtClean="0"/>
              <a:t> </a:t>
            </a:r>
            <a:r>
              <a:rPr lang="en-US" sz="1600" dirty="0" smtClean="0"/>
              <a:t>historical preservation protection </a:t>
            </a: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sz="1500" dirty="0" err="1" smtClean="0"/>
              <a:t>extension</a:t>
            </a:r>
            <a:r>
              <a:rPr lang="de-DE" sz="1500" dirty="0" smtClean="0"/>
              <a:t> </a:t>
            </a:r>
            <a:r>
              <a:rPr lang="de-DE" sz="1500" dirty="0" err="1" smtClean="0"/>
              <a:t>by</a:t>
            </a:r>
            <a:r>
              <a:rPr lang="de-DE" sz="1500" dirty="0" smtClean="0"/>
              <a:t> </a:t>
            </a:r>
            <a:r>
              <a:rPr lang="de-DE" sz="1500" dirty="0" smtClean="0"/>
              <a:t>35,000 </a:t>
            </a:r>
            <a:r>
              <a:rPr lang="de-DE" sz="1600" dirty="0" err="1" smtClean="0"/>
              <a:t>sqm</a:t>
            </a:r>
            <a:r>
              <a:rPr lang="de-DE" sz="1500" dirty="0" smtClean="0"/>
              <a:t>: </a:t>
            </a:r>
            <a:r>
              <a:rPr lang="de-DE" sz="1500" dirty="0" err="1" smtClean="0"/>
              <a:t>completion</a:t>
            </a:r>
            <a:r>
              <a:rPr lang="de-DE" sz="1500" dirty="0" smtClean="0"/>
              <a:t> 1/2012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Why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technology</a:t>
            </a:r>
            <a:r>
              <a:rPr lang="de-DE" dirty="0" smtClean="0">
                <a:solidFill>
                  <a:schemeClr val="bg1"/>
                </a:solidFill>
              </a:rPr>
              <a:t> Transfer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so </a:t>
            </a:r>
            <a:r>
              <a:rPr lang="de-DE" dirty="0" err="1" smtClean="0">
                <a:solidFill>
                  <a:schemeClr val="bg1"/>
                </a:solidFill>
              </a:rPr>
              <a:t>important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ist ein Bullet Point, Hierarchie 1,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Das ist ein Bullet Point, Hierarchie 2,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Das ist ein Bullet Point, Hierarchie 3, Georgia </a:t>
            </a:r>
            <a:r>
              <a:rPr lang="de-DE" dirty="0" err="1"/>
              <a:t>regular</a:t>
            </a:r>
            <a:r>
              <a:rPr lang="de-DE" dirty="0"/>
              <a:t>, 15/22 </a:t>
            </a:r>
            <a:r>
              <a:rPr lang="de-DE" dirty="0" err="1"/>
              <a:t>Pt</a:t>
            </a:r>
            <a:r>
              <a:rPr lang="de-DE" dirty="0"/>
              <a:t> (RGB 100/100/100)</a:t>
            </a:r>
          </a:p>
          <a:p>
            <a:pPr lvl="2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01.01.2010</a:t>
            </a:r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EB6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8" name="Bild 7" descr="PPT_Zit.co.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450000"/>
            <a:ext cx="719352" cy="14326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0" y="2667000"/>
            <a:ext cx="9144000" cy="1600200"/>
          </a:xfrm>
          <a:prstGeom prst="rect">
            <a:avLst/>
          </a:prstGeom>
          <a:solidFill>
            <a:srgbClr val="EB6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50950" y="2733675"/>
            <a:ext cx="74612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Vienna </a:t>
            </a: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Vienna </a:t>
            </a:r>
            <a:r>
              <a:rPr lang="de-DE" sz="2000" dirty="0" err="1" smtClean="0"/>
              <a:t>has</a:t>
            </a:r>
            <a:r>
              <a:rPr lang="de-DE" sz="2000" dirty="0" smtClean="0"/>
              <a:t> a </a:t>
            </a:r>
            <a:r>
              <a:rPr lang="de-DE" sz="2000" dirty="0" err="1" smtClean="0"/>
              <a:t>very</a:t>
            </a:r>
            <a:r>
              <a:rPr lang="de-DE" sz="2000" dirty="0" smtClean="0"/>
              <a:t> diverse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competent</a:t>
            </a:r>
            <a:r>
              <a:rPr lang="de-DE" sz="2000" dirty="0" smtClean="0"/>
              <a:t> </a:t>
            </a:r>
            <a:r>
              <a:rPr lang="de-DE" sz="2000" dirty="0" err="1" smtClean="0"/>
              <a:t>scientific</a:t>
            </a:r>
            <a:r>
              <a:rPr lang="de-DE" sz="2000" dirty="0" smtClean="0"/>
              <a:t> </a:t>
            </a:r>
            <a:r>
              <a:rPr lang="de-DE" sz="2000" dirty="0" err="1" smtClean="0"/>
              <a:t>basis</a:t>
            </a:r>
            <a:endParaRPr lang="de-DE" sz="2000" dirty="0" smtClean="0"/>
          </a:p>
          <a:p>
            <a:r>
              <a:rPr lang="de-DE" sz="2000" dirty="0" smtClean="0"/>
              <a:t>9 </a:t>
            </a:r>
            <a:r>
              <a:rPr lang="de-DE" sz="2000" dirty="0" err="1" smtClean="0"/>
              <a:t>universities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smtClean="0"/>
              <a:t>125,000 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smtClean="0"/>
              <a:t>12,000 </a:t>
            </a:r>
            <a:r>
              <a:rPr lang="de-DE" sz="2000" dirty="0" err="1" smtClean="0"/>
              <a:t>scientists</a:t>
            </a:r>
            <a:endParaRPr lang="de-DE" sz="2000" dirty="0" smtClean="0"/>
          </a:p>
          <a:p>
            <a:r>
              <a:rPr lang="de-DE" sz="2000" dirty="0" smtClean="0"/>
              <a:t>1,000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institutions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120,000 </a:t>
            </a:r>
            <a:r>
              <a:rPr lang="de-DE" sz="2000" dirty="0" err="1" smtClean="0"/>
              <a:t>enterprises</a:t>
            </a:r>
            <a:endParaRPr lang="de-DE" sz="2000" dirty="0" smtClean="0"/>
          </a:p>
          <a:p>
            <a:r>
              <a:rPr lang="de-DE" sz="2000" dirty="0" smtClean="0"/>
              <a:t>55,000 </a:t>
            </a:r>
            <a:r>
              <a:rPr lang="de-DE" sz="2000" dirty="0" err="1" smtClean="0"/>
              <a:t>enterprises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1 </a:t>
            </a:r>
            <a:r>
              <a:rPr lang="de-DE" sz="2000" dirty="0" err="1" smtClean="0"/>
              <a:t>employee</a:t>
            </a:r>
            <a:endParaRPr lang="de-DE" sz="2000" dirty="0" smtClean="0"/>
          </a:p>
          <a:p>
            <a:r>
              <a:rPr lang="de-DE" sz="2000" dirty="0" smtClean="0"/>
              <a:t>84% 1-9 </a:t>
            </a:r>
            <a:r>
              <a:rPr lang="de-DE" sz="2000" dirty="0" err="1" smtClean="0"/>
              <a:t>employees</a:t>
            </a:r>
            <a:endParaRPr lang="de-DE" sz="2000" dirty="0" smtClean="0"/>
          </a:p>
          <a:p>
            <a:r>
              <a:rPr lang="de-DE" sz="2000" dirty="0" smtClean="0"/>
              <a:t>0,6%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250 </a:t>
            </a:r>
            <a:r>
              <a:rPr lang="de-DE" sz="2000" dirty="0" err="1" smtClean="0"/>
              <a:t>employees</a:t>
            </a:r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endParaRPr lang="de-DE" sz="800" dirty="0" smtClean="0"/>
          </a:p>
          <a:p>
            <a:pPr>
              <a:buNone/>
            </a:pPr>
            <a:r>
              <a:rPr lang="de-DE" sz="800" dirty="0" smtClean="0"/>
              <a:t>Source</a:t>
            </a:r>
            <a:r>
              <a:rPr lang="de-DE" sz="800" dirty="0" smtClean="0"/>
              <a:t>: </a:t>
            </a:r>
            <a:r>
              <a:rPr lang="de-DE" sz="800" dirty="0" err="1" smtClean="0"/>
              <a:t>Chamber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Commerce</a:t>
            </a:r>
          </a:p>
          <a:p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12.11.2010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IT_Präsentation_VersionWeiss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ZIT_Präsentation_VersionWeiss</Template>
  <TotalTime>0</TotalTime>
  <Words>1030</Words>
  <Application>Microsoft Office PowerPoint</Application>
  <PresentationFormat>Bildschirmpräsentation (4:3)</PresentationFormat>
  <Paragraphs>272</Paragraphs>
  <Slides>25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  <vt:variant>
        <vt:lpstr>Zielgruppenorientierte Präsentationen</vt:lpstr>
      </vt:variant>
      <vt:variant>
        <vt:i4>1</vt:i4>
      </vt:variant>
    </vt:vector>
  </HeadingPairs>
  <TitlesOfParts>
    <vt:vector size="27" baseType="lpstr">
      <vt:lpstr>ZIT_Präsentation_VersionWeiss</vt:lpstr>
      <vt:lpstr>How Technology Transfer  is fostered by ZIT</vt:lpstr>
      <vt:lpstr>Topics</vt:lpstr>
      <vt:lpstr>          ZIT – The technology Promotion Agency of the City of Vienna </vt:lpstr>
      <vt:lpstr>Folie 4</vt:lpstr>
      <vt:lpstr>Funding Five Programs</vt:lpstr>
      <vt:lpstr>Services ZIT is Partner for Enterprises in Vienna</vt:lpstr>
      <vt:lpstr>Infrastructure &amp; Real Estate</vt:lpstr>
      <vt:lpstr>          Why technology Transfer is so important for us</vt:lpstr>
      <vt:lpstr>Characteristics of Vienna </vt:lpstr>
      <vt:lpstr>Technology Transfer…</vt:lpstr>
      <vt:lpstr>Technology Transfer needs… </vt:lpstr>
      <vt:lpstr>          OurMixture of Measures</vt:lpstr>
      <vt:lpstr>Competence Centers</vt:lpstr>
      <vt:lpstr>Competence Centers</vt:lpstr>
      <vt:lpstr>12 Viennese Competence Centers</vt:lpstr>
      <vt:lpstr>Viennese Competence Centers</vt:lpstr>
      <vt:lpstr>12 Competence Centers</vt:lpstr>
      <vt:lpstr>Technology Transfer Consulting</vt:lpstr>
      <vt:lpstr>Technology Transfer Consulting</vt:lpstr>
      <vt:lpstr>Technology Transfer Consulting</vt:lpstr>
      <vt:lpstr>Technology Transfer Consultancy</vt:lpstr>
      <vt:lpstr>Innovation Talks</vt:lpstr>
      <vt:lpstr>Incentives for co-operation by funding schemes</vt:lpstr>
      <vt:lpstr>Infrastructure and Real Estates</vt:lpstr>
      <vt:lpstr>Thanks</vt:lpstr>
      <vt:lpstr>Zielgruppenpräsentation 1</vt:lpstr>
    </vt:vector>
  </TitlesOfParts>
  <Company>WWFF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ZIT  Dienstleistungen</dc:title>
  <dc:creator>AdminGini</dc:creator>
  <cp:lastModifiedBy>czernohorszky</cp:lastModifiedBy>
  <cp:revision>125</cp:revision>
  <cp:lastPrinted>2010-11-03T16:39:54Z</cp:lastPrinted>
  <dcterms:created xsi:type="dcterms:W3CDTF">2010-11-08T07:59:00Z</dcterms:created>
  <dcterms:modified xsi:type="dcterms:W3CDTF">2010-11-30T09:32:17Z</dcterms:modified>
</cp:coreProperties>
</file>